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2"/>
  </p:notesMasterIdLst>
  <p:sldIdLst>
    <p:sldId id="256" r:id="rId2"/>
    <p:sldId id="257" r:id="rId3"/>
    <p:sldId id="258" r:id="rId4"/>
    <p:sldId id="259" r:id="rId5"/>
    <p:sldId id="277" r:id="rId6"/>
    <p:sldId id="278" r:id="rId7"/>
    <p:sldId id="279" r:id="rId8"/>
    <p:sldId id="284" r:id="rId9"/>
    <p:sldId id="260" r:id="rId10"/>
    <p:sldId id="261" r:id="rId11"/>
    <p:sldId id="262" r:id="rId12"/>
    <p:sldId id="280" r:id="rId13"/>
    <p:sldId id="281" r:id="rId14"/>
    <p:sldId id="282" r:id="rId15"/>
    <p:sldId id="265" r:id="rId16"/>
    <p:sldId id="283" r:id="rId17"/>
    <p:sldId id="266" r:id="rId18"/>
    <p:sldId id="267" r:id="rId19"/>
    <p:sldId id="285" r:id="rId20"/>
    <p:sldId id="276" r:id="rId21"/>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3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919733-0B25-4D85-ADC8-0C0BF3BD4A50}" type="datetimeFigureOut">
              <a:rPr lang="de-DE" smtClean="0"/>
              <a:t>13.12.2015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85976C-4BD6-415C-9438-8577F33C9DCF}" type="slidenum">
              <a:rPr lang="de-DE" smtClean="0"/>
              <a:t>‹Nr.›</a:t>
            </a:fld>
            <a:endParaRPr lang="de-DE"/>
          </a:p>
        </p:txBody>
      </p:sp>
    </p:spTree>
    <p:extLst>
      <p:ext uri="{BB962C8B-B14F-4D97-AF65-F5344CB8AC3E}">
        <p14:creationId xmlns:p14="http://schemas.microsoft.com/office/powerpoint/2010/main" val="101794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C85976C-4BD6-415C-9438-8577F33C9DCF}" type="slidenum">
              <a:rPr lang="de-DE" smtClean="0"/>
              <a:t>10</a:t>
            </a:fld>
            <a:endParaRPr lang="de-DE"/>
          </a:p>
        </p:txBody>
      </p:sp>
    </p:spTree>
    <p:extLst>
      <p:ext uri="{BB962C8B-B14F-4D97-AF65-F5344CB8AC3E}">
        <p14:creationId xmlns:p14="http://schemas.microsoft.com/office/powerpoint/2010/main" val="220863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Ref idx="1001">
        <a:schemeClr val="bg1"/>
      </p:bgRef>
    </p:bg>
    <p:spTree>
      <p:nvGrpSpPr>
        <p:cNvPr id="1" name=""/>
        <p:cNvGrpSpPr/>
        <p:nvPr/>
      </p:nvGrpSpPr>
      <p:grpSpPr>
        <a:xfrm>
          <a:off x="0" y="0"/>
          <a:ext cx="0" cy="0"/>
          <a:chOff x="0" y="0"/>
          <a:chExt cx="0" cy="0"/>
        </a:xfrm>
      </p:grpSpPr>
      <p:sp>
        <p:nvSpPr>
          <p:cNvPr id="8" name="Titel 7"/>
          <p:cNvSpPr>
            <a:spLocks noGrp="1"/>
          </p:cNvSpPr>
          <p:nvPr>
            <p:ph type="ctrTitle"/>
          </p:nvPr>
        </p:nvSpPr>
        <p:spPr>
          <a:xfrm>
            <a:off x="2286000" y="3124200"/>
            <a:ext cx="6172200" cy="1894362"/>
          </a:xfrm>
        </p:spPr>
        <p:txBody>
          <a:bodyPr/>
          <a:lstStyle>
            <a:lvl1pPr>
              <a:defRPr b="1"/>
            </a:lvl1pPr>
          </a:lstStyle>
          <a:p>
            <a:r>
              <a:rPr kumimoji="0" lang="de-DE" smtClean="0"/>
              <a:t>Titelmasterformat durch Klicken bearbeiten</a:t>
            </a:r>
            <a:endParaRPr kumimoji="0" lang="en-US"/>
          </a:p>
        </p:txBody>
      </p:sp>
      <p:sp>
        <p:nvSpPr>
          <p:cNvPr id="9" name="Untertitel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de-DE" smtClean="0"/>
              <a:t>Formatvorlage des Untertitelmasters durch Klicken bearbeiten</a:t>
            </a:r>
            <a:endParaRPr kumimoji="0" lang="en-US"/>
          </a:p>
        </p:txBody>
      </p:sp>
      <p:sp>
        <p:nvSpPr>
          <p:cNvPr id="28" name="Datumsplatzhalter 27"/>
          <p:cNvSpPr>
            <a:spLocks noGrp="1"/>
          </p:cNvSpPr>
          <p:nvPr>
            <p:ph type="dt" sz="half" idx="10"/>
          </p:nvPr>
        </p:nvSpPr>
        <p:spPr bwMode="auto">
          <a:xfrm rot="5400000">
            <a:off x="7764621" y="1174097"/>
            <a:ext cx="2286000" cy="381000"/>
          </a:xfrm>
        </p:spPr>
        <p:txBody>
          <a:bodyPr/>
          <a:lstStyle/>
          <a:p>
            <a:fld id="{1BA50D42-C9CD-4801-B293-61D1F53EC57E}" type="datetimeFigureOut">
              <a:rPr lang="de-DE" smtClean="0"/>
              <a:t>13.12.2015</a:t>
            </a:fld>
            <a:endParaRPr lang="de-DE"/>
          </a:p>
        </p:txBody>
      </p:sp>
      <p:sp>
        <p:nvSpPr>
          <p:cNvPr id="17" name="Fußzeilenplatzhalter 16"/>
          <p:cNvSpPr>
            <a:spLocks noGrp="1"/>
          </p:cNvSpPr>
          <p:nvPr>
            <p:ph type="ftr" sz="quarter" idx="11"/>
          </p:nvPr>
        </p:nvSpPr>
        <p:spPr bwMode="auto">
          <a:xfrm rot="5400000">
            <a:off x="7077269" y="4181669"/>
            <a:ext cx="3657600" cy="384048"/>
          </a:xfrm>
        </p:spPr>
        <p:txBody>
          <a:bodyPr/>
          <a:lstStyle/>
          <a:p>
            <a:endParaRPr lang="de-DE"/>
          </a:p>
        </p:txBody>
      </p:sp>
      <p:sp>
        <p:nvSpPr>
          <p:cNvPr id="10" name="Rechteck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hteck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hteck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hteck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Gerade Verbindung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Gerade Verbindung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Gerade Verbindung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Gerade Verbindung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Gerade Verbindung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Gerade Verbindung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hteck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Foliennummernplatzhalter 28"/>
          <p:cNvSpPr>
            <a:spLocks noGrp="1"/>
          </p:cNvSpPr>
          <p:nvPr>
            <p:ph type="sldNum" sz="quarter" idx="12"/>
          </p:nvPr>
        </p:nvSpPr>
        <p:spPr bwMode="auto">
          <a:xfrm>
            <a:off x="1325544" y="4928702"/>
            <a:ext cx="609600" cy="517524"/>
          </a:xfrm>
        </p:spPr>
        <p:txBody>
          <a:bodyPr/>
          <a:lstStyle/>
          <a:p>
            <a:fld id="{6C6AE60A-B69C-4790-82F7-3882EDF23186}" type="slidenum">
              <a:rPr lang="de-DE" smtClean="0"/>
              <a:t>‹Nr.›</a:t>
            </a:fld>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p:txBody>
          <a:bodyPr vert="eaVer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fld id="{1BA50D42-C9CD-4801-B293-61D1F53EC57E}" type="datetimeFigureOut">
              <a:rPr lang="de-DE" smtClean="0"/>
              <a:t>13.12.2015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9"/>
            <a:ext cx="1676400" cy="5851525"/>
          </a:xfrm>
        </p:spPr>
        <p:txBody>
          <a:bodyPr vert="eaVer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274638"/>
            <a:ext cx="6019800" cy="5851525"/>
          </a:xfrm>
        </p:spPr>
        <p:txBody>
          <a:bodyPr vert="eaVer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fld id="{1BA50D42-C9CD-4801-B293-61D1F53EC57E}" type="datetimeFigureOut">
              <a:rPr lang="de-DE" smtClean="0"/>
              <a:t>13.12.2015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8" name="Inhaltsplatzhalter 7"/>
          <p:cNvSpPr>
            <a:spLocks noGrp="1"/>
          </p:cNvSpPr>
          <p:nvPr>
            <p:ph sz="quarter" idx="1"/>
          </p:nvPr>
        </p:nvSpPr>
        <p:spPr>
          <a:xfrm>
            <a:off x="457200" y="1600200"/>
            <a:ext cx="7467600" cy="4873752"/>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7" name="Datumsplatzhalter 6"/>
          <p:cNvSpPr>
            <a:spLocks noGrp="1"/>
          </p:cNvSpPr>
          <p:nvPr>
            <p:ph type="dt" sz="half" idx="14"/>
          </p:nvPr>
        </p:nvSpPr>
        <p:spPr/>
        <p:txBody>
          <a:bodyPr rtlCol="0"/>
          <a:lstStyle/>
          <a:p>
            <a:fld id="{1BA50D42-C9CD-4801-B293-61D1F53EC57E}" type="datetimeFigureOut">
              <a:rPr lang="de-DE" smtClean="0"/>
              <a:t>13.12.2015</a:t>
            </a:fld>
            <a:endParaRPr lang="de-DE"/>
          </a:p>
        </p:txBody>
      </p:sp>
      <p:sp>
        <p:nvSpPr>
          <p:cNvPr id="9" name="Foliennummernplatzhalter 8"/>
          <p:cNvSpPr>
            <a:spLocks noGrp="1"/>
          </p:cNvSpPr>
          <p:nvPr>
            <p:ph type="sldNum" sz="quarter" idx="15"/>
          </p:nvPr>
        </p:nvSpPr>
        <p:spPr/>
        <p:txBody>
          <a:bodyPr rtlCol="0"/>
          <a:lstStyle/>
          <a:p>
            <a:fld id="{6C6AE60A-B69C-4790-82F7-3882EDF23186}" type="slidenum">
              <a:rPr lang="de-DE" smtClean="0"/>
              <a:t>‹Nr.›</a:t>
            </a:fld>
            <a:endParaRPr lang="de-DE"/>
          </a:p>
        </p:txBody>
      </p:sp>
      <p:sp>
        <p:nvSpPr>
          <p:cNvPr id="10" name="Fußzeilenplatzhalter 9"/>
          <p:cNvSpPr>
            <a:spLocks noGrp="1"/>
          </p:cNvSpPr>
          <p:nvPr>
            <p:ph type="ftr" sz="quarter" idx="16"/>
          </p:nvPr>
        </p:nvSpPr>
        <p:spPr/>
        <p:txBody>
          <a:bodyPr rtlCol="0"/>
          <a:lstStyle/>
          <a:p>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286000" y="2895600"/>
            <a:ext cx="6172200" cy="2053590"/>
          </a:xfrm>
        </p:spPr>
        <p:txBody>
          <a:bodyPr/>
          <a:lstStyle>
            <a:lvl1pPr algn="l">
              <a:buNone/>
              <a:defRPr sz="3000" b="1" cap="small" baseline="0"/>
            </a:lvl1pPr>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de-DE" smtClean="0"/>
              <a:t>Textmasterformat bearbeiten</a:t>
            </a:r>
          </a:p>
        </p:txBody>
      </p:sp>
      <p:sp>
        <p:nvSpPr>
          <p:cNvPr id="4" name="Datumsplatzhalter 3"/>
          <p:cNvSpPr>
            <a:spLocks noGrp="1"/>
          </p:cNvSpPr>
          <p:nvPr>
            <p:ph type="dt" sz="half" idx="10"/>
          </p:nvPr>
        </p:nvSpPr>
        <p:spPr bwMode="auto">
          <a:xfrm rot="5400000">
            <a:off x="7763256" y="1170432"/>
            <a:ext cx="2286000" cy="381000"/>
          </a:xfrm>
        </p:spPr>
        <p:txBody>
          <a:bodyPr/>
          <a:lstStyle/>
          <a:p>
            <a:fld id="{1BA50D42-C9CD-4801-B293-61D1F53EC57E}" type="datetimeFigureOut">
              <a:rPr lang="de-DE" smtClean="0"/>
              <a:t>13.12.2015</a:t>
            </a:fld>
            <a:endParaRPr lang="de-DE"/>
          </a:p>
        </p:txBody>
      </p:sp>
      <p:sp>
        <p:nvSpPr>
          <p:cNvPr id="5" name="Fußzeilenplatzhalter 4"/>
          <p:cNvSpPr>
            <a:spLocks noGrp="1"/>
          </p:cNvSpPr>
          <p:nvPr>
            <p:ph type="ftr" sz="quarter" idx="11"/>
          </p:nvPr>
        </p:nvSpPr>
        <p:spPr bwMode="auto">
          <a:xfrm rot="5400000">
            <a:off x="7077456" y="4178808"/>
            <a:ext cx="3657600" cy="384048"/>
          </a:xfrm>
        </p:spPr>
        <p:txBody>
          <a:bodyPr/>
          <a:lstStyle/>
          <a:p>
            <a:endParaRPr lang="de-DE"/>
          </a:p>
        </p:txBody>
      </p:sp>
      <p:sp>
        <p:nvSpPr>
          <p:cNvPr id="9" name="Rechteck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hteck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hteck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hteck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Gerade Verbindung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Gerade Verbindung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Gerade Verbindung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Gerade Verbindung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Gerade Verbindung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hteck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Gerade Verbindung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Foliennummernplatzhalter 5"/>
          <p:cNvSpPr>
            <a:spLocks noGrp="1"/>
          </p:cNvSpPr>
          <p:nvPr>
            <p:ph type="sldNum" sz="quarter" idx="12"/>
          </p:nvPr>
        </p:nvSpPr>
        <p:spPr bwMode="auto">
          <a:xfrm>
            <a:off x="1340616" y="4928702"/>
            <a:ext cx="609600" cy="517524"/>
          </a:xfrm>
        </p:spPr>
        <p:txBody>
          <a:bodyPr/>
          <a:lstStyle/>
          <a:p>
            <a:fld id="{6C6AE60A-B69C-4790-82F7-3882EDF23186}" type="slidenum">
              <a:rPr lang="de-DE" smtClean="0"/>
              <a:t>‹Nr.›</a:t>
            </a:fld>
            <a:endParaRPr lang="de-D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5" name="Datumsplatzhalter 4"/>
          <p:cNvSpPr>
            <a:spLocks noGrp="1"/>
          </p:cNvSpPr>
          <p:nvPr>
            <p:ph type="dt" sz="half" idx="10"/>
          </p:nvPr>
        </p:nvSpPr>
        <p:spPr/>
        <p:txBody>
          <a:bodyPr/>
          <a:lstStyle/>
          <a:p>
            <a:fld id="{1BA50D42-C9CD-4801-B293-61D1F53EC57E}" type="datetimeFigureOut">
              <a:rPr lang="de-DE" smtClean="0"/>
              <a:t>13.12.2015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
        <p:nvSpPr>
          <p:cNvPr id="9" name="Inhaltsplatzhalter 8"/>
          <p:cNvSpPr>
            <a:spLocks noGrp="1"/>
          </p:cNvSpPr>
          <p:nvPr>
            <p:ph sz="quarter" idx="1"/>
          </p:nvPr>
        </p:nvSpPr>
        <p:spPr>
          <a:xfrm>
            <a:off x="457200" y="1600200"/>
            <a:ext cx="3657600" cy="45720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1" name="Inhaltsplatzhalter 10"/>
          <p:cNvSpPr>
            <a:spLocks noGrp="1"/>
          </p:cNvSpPr>
          <p:nvPr>
            <p:ph sz="quarter" idx="2"/>
          </p:nvPr>
        </p:nvSpPr>
        <p:spPr>
          <a:xfrm>
            <a:off x="4270248" y="1600200"/>
            <a:ext cx="3657600" cy="45720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7543800" cy="1143000"/>
          </a:xfrm>
        </p:spPr>
        <p:txBody>
          <a:bodyPr anchor="b"/>
          <a:lstStyle>
            <a:lvl1pPr>
              <a:defRPr/>
            </a:lvl1pPr>
          </a:lstStyle>
          <a:p>
            <a:r>
              <a:rPr kumimoji="0" lang="de-DE" smtClean="0"/>
              <a:t>Titelmasterformat durch Klicken bearbeiten</a:t>
            </a:r>
            <a:endParaRPr kumimoji="0" lang="en-US"/>
          </a:p>
        </p:txBody>
      </p:sp>
      <p:sp>
        <p:nvSpPr>
          <p:cNvPr id="7" name="Datumsplatzhalter 6"/>
          <p:cNvSpPr>
            <a:spLocks noGrp="1"/>
          </p:cNvSpPr>
          <p:nvPr>
            <p:ph type="dt" sz="half" idx="10"/>
          </p:nvPr>
        </p:nvSpPr>
        <p:spPr/>
        <p:txBody>
          <a:bodyPr/>
          <a:lstStyle/>
          <a:p>
            <a:fld id="{1BA50D42-C9CD-4801-B293-61D1F53EC57E}" type="datetimeFigureOut">
              <a:rPr lang="de-DE" smtClean="0"/>
              <a:t>13.12.2015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‹Nr.›</a:t>
            </a:fld>
            <a:endParaRPr lang="de-DE"/>
          </a:p>
        </p:txBody>
      </p:sp>
      <p:sp>
        <p:nvSpPr>
          <p:cNvPr id="11" name="Inhaltsplatzhalter 10"/>
          <p:cNvSpPr>
            <a:spLocks noGrp="1"/>
          </p:cNvSpPr>
          <p:nvPr>
            <p:ph sz="quarter" idx="2"/>
          </p:nvPr>
        </p:nvSpPr>
        <p:spPr>
          <a:xfrm>
            <a:off x="457200" y="2362200"/>
            <a:ext cx="3657600" cy="38862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3" name="Inhaltsplatzhalter 12"/>
          <p:cNvSpPr>
            <a:spLocks noGrp="1"/>
          </p:cNvSpPr>
          <p:nvPr>
            <p:ph sz="quarter" idx="4"/>
          </p:nvPr>
        </p:nvSpPr>
        <p:spPr>
          <a:xfrm>
            <a:off x="4371975" y="2362200"/>
            <a:ext cx="3657600" cy="38862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2" name="Textplatzhalt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de-DE" smtClean="0"/>
              <a:t>Textmasterformat bearbeiten</a:t>
            </a:r>
          </a:p>
        </p:txBody>
      </p:sp>
      <p:sp>
        <p:nvSpPr>
          <p:cNvPr id="14" name="Textplatzhalt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de-DE" smtClean="0"/>
              <a:t>Textmasterformat bearbeiten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6" name="Datumsplatzhalter 5"/>
          <p:cNvSpPr>
            <a:spLocks noGrp="1"/>
          </p:cNvSpPr>
          <p:nvPr>
            <p:ph type="dt" sz="half" idx="10"/>
          </p:nvPr>
        </p:nvSpPr>
        <p:spPr/>
        <p:txBody>
          <a:bodyPr rtlCol="0"/>
          <a:lstStyle/>
          <a:p>
            <a:fld id="{1BA50D42-C9CD-4801-B293-61D1F53EC57E}" type="datetimeFigureOut">
              <a:rPr lang="de-DE" smtClean="0"/>
              <a:t>13.12.2015</a:t>
            </a:fld>
            <a:endParaRPr lang="de-DE"/>
          </a:p>
        </p:txBody>
      </p:sp>
      <p:sp>
        <p:nvSpPr>
          <p:cNvPr id="7" name="Foliennummernplatzhalter 6"/>
          <p:cNvSpPr>
            <a:spLocks noGrp="1"/>
          </p:cNvSpPr>
          <p:nvPr>
            <p:ph type="sldNum" sz="quarter" idx="11"/>
          </p:nvPr>
        </p:nvSpPr>
        <p:spPr/>
        <p:txBody>
          <a:bodyPr rtlCol="0"/>
          <a:lstStyle/>
          <a:p>
            <a:fld id="{6C6AE60A-B69C-4790-82F7-3882EDF23186}" type="slidenum">
              <a:rPr lang="de-DE" smtClean="0"/>
              <a:t>‹Nr.›</a:t>
            </a:fld>
            <a:endParaRPr lang="de-DE"/>
          </a:p>
        </p:txBody>
      </p:sp>
      <p:sp>
        <p:nvSpPr>
          <p:cNvPr id="8" name="Fußzeilenplatzhalter 7"/>
          <p:cNvSpPr>
            <a:spLocks noGrp="1"/>
          </p:cNvSpPr>
          <p:nvPr>
            <p:ph type="ftr" sz="quarter" idx="12"/>
          </p:nvPr>
        </p:nvSpPr>
        <p:spPr/>
        <p:txBody>
          <a:bodyPr rtlCol="0"/>
          <a:lstStyle/>
          <a:p>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BA50D42-C9CD-4801-B293-61D1F53EC57E}" type="datetimeFigureOut">
              <a:rPr lang="de-DE" smtClean="0"/>
              <a:t>13.12.2015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Ref idx="1001">
        <a:schemeClr val="bg1"/>
      </p:bgRef>
    </p:bg>
    <p:spTree>
      <p:nvGrpSpPr>
        <p:cNvPr id="1" name=""/>
        <p:cNvGrpSpPr/>
        <p:nvPr/>
      </p:nvGrpSpPr>
      <p:grpSpPr>
        <a:xfrm>
          <a:off x="0" y="0"/>
          <a:ext cx="0" cy="0"/>
          <a:chOff x="0" y="0"/>
          <a:chExt cx="0" cy="0"/>
        </a:xfrm>
      </p:grpSpPr>
      <p:sp>
        <p:nvSpPr>
          <p:cNvPr id="10" name="Gerade Verbindung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el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de-DE" smtClean="0"/>
              <a:t>Titelmasterformat durch Klicken bearbeiten</a:t>
            </a:r>
            <a:endParaRPr kumimoji="0" lang="en-US"/>
          </a:p>
        </p:txBody>
      </p:sp>
      <p:sp>
        <p:nvSpPr>
          <p:cNvPr id="3" name="Textplatzhalt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de-DE" smtClean="0"/>
              <a:t>Textmasterformat bearbeiten</a:t>
            </a:r>
          </a:p>
        </p:txBody>
      </p:sp>
      <p:sp>
        <p:nvSpPr>
          <p:cNvPr id="8" name="Gerade Verbindung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Gerade Verbindung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Gerade Verbindung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hteck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Gerade Verbindung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Inhaltsplatzhalter 17"/>
          <p:cNvSpPr>
            <a:spLocks noGrp="1"/>
          </p:cNvSpPr>
          <p:nvPr>
            <p:ph sz="quarter" idx="1"/>
          </p:nvPr>
        </p:nvSpPr>
        <p:spPr>
          <a:xfrm>
            <a:off x="304800" y="274320"/>
            <a:ext cx="5638800" cy="6327648"/>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21" name="Datumsplatzhalter 20"/>
          <p:cNvSpPr>
            <a:spLocks noGrp="1"/>
          </p:cNvSpPr>
          <p:nvPr>
            <p:ph type="dt" sz="half" idx="14"/>
          </p:nvPr>
        </p:nvSpPr>
        <p:spPr/>
        <p:txBody>
          <a:bodyPr rtlCol="0"/>
          <a:lstStyle/>
          <a:p>
            <a:fld id="{1BA50D42-C9CD-4801-B293-61D1F53EC57E}" type="datetimeFigureOut">
              <a:rPr lang="de-DE" smtClean="0"/>
              <a:t>13.12.2015</a:t>
            </a:fld>
            <a:endParaRPr lang="de-DE"/>
          </a:p>
        </p:txBody>
      </p:sp>
      <p:sp>
        <p:nvSpPr>
          <p:cNvPr id="22" name="Foliennummernplatzhalter 21"/>
          <p:cNvSpPr>
            <a:spLocks noGrp="1"/>
          </p:cNvSpPr>
          <p:nvPr>
            <p:ph type="sldNum" sz="quarter" idx="15"/>
          </p:nvPr>
        </p:nvSpPr>
        <p:spPr/>
        <p:txBody>
          <a:bodyPr rtlCol="0"/>
          <a:lstStyle/>
          <a:p>
            <a:fld id="{6C6AE60A-B69C-4790-82F7-3882EDF23186}" type="slidenum">
              <a:rPr lang="de-DE" smtClean="0"/>
              <a:t>‹Nr.›</a:t>
            </a:fld>
            <a:endParaRPr lang="de-DE"/>
          </a:p>
        </p:txBody>
      </p:sp>
      <p:sp>
        <p:nvSpPr>
          <p:cNvPr id="23" name="Fußzeilenplatzhalter 22"/>
          <p:cNvSpPr>
            <a:spLocks noGrp="1"/>
          </p:cNvSpPr>
          <p:nvPr>
            <p:ph type="ftr" sz="quarter" idx="16"/>
          </p:nvPr>
        </p:nvSpPr>
        <p:spPr/>
        <p:txBody>
          <a:bodyPr rtlCol="0"/>
          <a:lstStyle/>
          <a:p>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9" name="Gerade Verbindung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el 1"/>
          <p:cNvSpPr>
            <a:spLocks noGrp="1"/>
          </p:cNvSpPr>
          <p:nvPr>
            <p:ph type="title"/>
          </p:nvPr>
        </p:nvSpPr>
        <p:spPr>
          <a:xfrm rot="5400000">
            <a:off x="3350133" y="3200400"/>
            <a:ext cx="6309360" cy="457200"/>
          </a:xfrm>
        </p:spPr>
        <p:txBody>
          <a:bodyPr anchor="b"/>
          <a:lstStyle>
            <a:lvl1pPr algn="l">
              <a:buNone/>
              <a:defRPr sz="2000" b="1"/>
            </a:lvl1pPr>
          </a:lstStyle>
          <a:p>
            <a:r>
              <a:rPr kumimoji="0" lang="de-DE" smtClean="0"/>
              <a:t>Titelmasterformat durch Klicken bearbeiten</a:t>
            </a:r>
            <a:endParaRPr kumimoji="0" lang="en-US"/>
          </a:p>
        </p:txBody>
      </p:sp>
      <p:sp>
        <p:nvSpPr>
          <p:cNvPr id="3" name="Bildplatzhalt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de-DE" smtClean="0"/>
              <a:t>Bild durch Klicken auf Symbol hinzufügen</a:t>
            </a:r>
            <a:endParaRPr kumimoji="0" lang="en-US" dirty="0"/>
          </a:p>
        </p:txBody>
      </p:sp>
      <p:sp>
        <p:nvSpPr>
          <p:cNvPr id="4" name="Textplatzhalt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de-DE" smtClean="0"/>
              <a:t>Textmasterformat bearbeiten</a:t>
            </a:r>
          </a:p>
        </p:txBody>
      </p:sp>
      <p:sp>
        <p:nvSpPr>
          <p:cNvPr id="10" name="Gerade Verbindung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hteck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Gerade Verbindung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Gerade Verbindung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Gerade Verbindung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umsplatzhalter 16"/>
          <p:cNvSpPr>
            <a:spLocks noGrp="1"/>
          </p:cNvSpPr>
          <p:nvPr>
            <p:ph type="dt" sz="half" idx="10"/>
          </p:nvPr>
        </p:nvSpPr>
        <p:spPr/>
        <p:txBody>
          <a:bodyPr rtlCol="0"/>
          <a:lstStyle/>
          <a:p>
            <a:fld id="{1BA50D42-C9CD-4801-B293-61D1F53EC57E}" type="datetimeFigureOut">
              <a:rPr lang="de-DE" smtClean="0"/>
              <a:t>13.12.2015</a:t>
            </a:fld>
            <a:endParaRPr lang="de-DE"/>
          </a:p>
        </p:txBody>
      </p:sp>
      <p:sp>
        <p:nvSpPr>
          <p:cNvPr id="18" name="Foliennummernplatzhalter 17"/>
          <p:cNvSpPr>
            <a:spLocks noGrp="1"/>
          </p:cNvSpPr>
          <p:nvPr>
            <p:ph type="sldNum" sz="quarter" idx="11"/>
          </p:nvPr>
        </p:nvSpPr>
        <p:spPr/>
        <p:txBody>
          <a:bodyPr rtlCol="0"/>
          <a:lstStyle/>
          <a:p>
            <a:fld id="{6C6AE60A-B69C-4790-82F7-3882EDF23186}" type="slidenum">
              <a:rPr lang="de-DE" smtClean="0"/>
              <a:t>‹Nr.›</a:t>
            </a:fld>
            <a:endParaRPr lang="de-DE"/>
          </a:p>
        </p:txBody>
      </p:sp>
      <p:sp>
        <p:nvSpPr>
          <p:cNvPr id="21" name="Fußzeilenplatzhalter 20"/>
          <p:cNvSpPr>
            <a:spLocks noGrp="1"/>
          </p:cNvSpPr>
          <p:nvPr>
            <p:ph type="ftr" sz="quarter" idx="12"/>
          </p:nvPr>
        </p:nvSpPr>
        <p:spPr/>
        <p:txBody>
          <a:bodyPr rtlCol="0"/>
          <a:lstStyle/>
          <a:p>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Gerade Verbindung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elplatzhalter 21"/>
          <p:cNvSpPr>
            <a:spLocks noGrp="1"/>
          </p:cNvSpPr>
          <p:nvPr>
            <p:ph type="title"/>
          </p:nvPr>
        </p:nvSpPr>
        <p:spPr>
          <a:xfrm>
            <a:off x="457200" y="274638"/>
            <a:ext cx="7467600" cy="1143000"/>
          </a:xfrm>
          <a:prstGeom prst="rect">
            <a:avLst/>
          </a:prstGeom>
        </p:spPr>
        <p:txBody>
          <a:bodyPr vert="horz" anchor="b">
            <a:normAutofit/>
          </a:bodyPr>
          <a:lstStyle/>
          <a:p>
            <a:r>
              <a:rPr kumimoji="0" lang="de-DE" smtClean="0"/>
              <a:t>Titelmasterformat durch Klicken bearbeiten</a:t>
            </a:r>
            <a:endParaRPr kumimoji="0" lang="en-US"/>
          </a:p>
        </p:txBody>
      </p:sp>
      <p:sp>
        <p:nvSpPr>
          <p:cNvPr id="13" name="Textplatzhalt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de-DE" smtClean="0"/>
              <a:t>Textmasterformat bearbeiten</a:t>
            </a:r>
          </a:p>
          <a:p>
            <a:pPr lvl="1" eaLnBrk="1" latinLnBrk="0" hangingPunct="1"/>
            <a:r>
              <a:rPr kumimoji="0" lang="de-DE" smtClean="0"/>
              <a:t>Zweite Ebene</a:t>
            </a:r>
          </a:p>
          <a:p>
            <a:pPr lvl="2" eaLnBrk="1" latinLnBrk="0" hangingPunct="1"/>
            <a:r>
              <a:rPr kumimoji="0" lang="de-DE" smtClean="0"/>
              <a:t>Dritte Ebene</a:t>
            </a:r>
          </a:p>
          <a:p>
            <a:pPr lvl="3" eaLnBrk="1" latinLnBrk="0" hangingPunct="1"/>
            <a:r>
              <a:rPr kumimoji="0" lang="de-DE" smtClean="0"/>
              <a:t>Vierte Ebene</a:t>
            </a:r>
          </a:p>
          <a:p>
            <a:pPr lvl="4" eaLnBrk="1" latinLnBrk="0" hangingPunct="1"/>
            <a:r>
              <a:rPr kumimoji="0" lang="de-DE" smtClean="0"/>
              <a:t>Fünfte Ebene</a:t>
            </a:r>
            <a:endParaRPr kumimoji="0" lang="en-US"/>
          </a:p>
        </p:txBody>
      </p:sp>
      <p:sp>
        <p:nvSpPr>
          <p:cNvPr id="14" name="Datumsplatzhalt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BA50D42-C9CD-4801-B293-61D1F53EC57E}" type="datetimeFigureOut">
              <a:rPr lang="de-DE" smtClean="0"/>
              <a:t>13.12.2015</a:t>
            </a:fld>
            <a:endParaRPr lang="de-DE"/>
          </a:p>
        </p:txBody>
      </p:sp>
      <p:sp>
        <p:nvSpPr>
          <p:cNvPr id="3" name="Fußzeilenplatzhalt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de-DE"/>
          </a:p>
        </p:txBody>
      </p:sp>
      <p:sp>
        <p:nvSpPr>
          <p:cNvPr id="7" name="Gerade Verbindung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Gerade Verbindung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hteck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Gerade Verbindung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Foliennummernplatzhalt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C6AE60A-B69C-4790-82F7-3882EDF23186}"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VgMYYSG3B_c" TargetMode="External"/><Relationship Id="rId7" Type="http://schemas.openxmlformats.org/officeDocument/2006/relationships/hyperlink" Target="https://www.youtube.com/watch?v=9eUFdAquFJs" TargetMode="External"/><Relationship Id="rId2" Type="http://schemas.openxmlformats.org/officeDocument/2006/relationships/hyperlink" Target="https://www.youtube.com/watch?v=ad0T-xrrH0Y" TargetMode="External"/><Relationship Id="rId1" Type="http://schemas.openxmlformats.org/officeDocument/2006/relationships/slideLayout" Target="../slideLayouts/slideLayout2.xml"/><Relationship Id="rId6" Type="http://schemas.openxmlformats.org/officeDocument/2006/relationships/hyperlink" Target="https://www.youtube.com/watch?v=xMxkKg2JXSs" TargetMode="External"/><Relationship Id="rId5" Type="http://schemas.openxmlformats.org/officeDocument/2006/relationships/hyperlink" Target="https://www.youtube.com/watch?v=M6_pCMjbMsE" TargetMode="External"/><Relationship Id="rId4" Type="http://schemas.openxmlformats.org/officeDocument/2006/relationships/hyperlink" Target="https://www.youtube.com/watch?v=WNTvrJbA4W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sz="8800" dirty="0" err="1" smtClean="0">
                <a:latin typeface="Imnova St" panose="02000500000000000000" pitchFamily="2" charset="0"/>
              </a:rPr>
              <a:t>One</a:t>
            </a:r>
            <a:r>
              <a:rPr lang="de-DE" sz="8800" dirty="0" smtClean="0">
                <a:latin typeface="Imnova St" panose="02000500000000000000" pitchFamily="2" charset="0"/>
              </a:rPr>
              <a:t> fit man </a:t>
            </a:r>
            <a:r>
              <a:rPr lang="de-DE" sz="8800" dirty="0" smtClean="0">
                <a:latin typeface="ABeeZee" pitchFamily="50" charset="0"/>
              </a:rPr>
              <a:t>-43</a:t>
            </a:r>
            <a:endParaRPr lang="de-DE" sz="8800" dirty="0">
              <a:latin typeface="Imnova St" panose="02000500000000000000" pitchFamily="2" charset="0"/>
            </a:endParaRPr>
          </a:p>
        </p:txBody>
      </p:sp>
      <p:sp>
        <p:nvSpPr>
          <p:cNvPr id="3" name="Untertitel 2"/>
          <p:cNvSpPr>
            <a:spLocks noGrp="1"/>
          </p:cNvSpPr>
          <p:nvPr>
            <p:ph type="subTitle" idx="1"/>
          </p:nvPr>
        </p:nvSpPr>
        <p:spPr/>
        <p:txBody>
          <a:bodyPr/>
          <a:lstStyle/>
          <a:p>
            <a:r>
              <a:rPr lang="de-DE" dirty="0" smtClean="0">
                <a:latin typeface="Calibri" panose="020F0502020204030204" pitchFamily="34" charset="0"/>
              </a:rPr>
              <a:t>Von Andreas </a:t>
            </a:r>
            <a:r>
              <a:rPr lang="de-DE" dirty="0" err="1" smtClean="0">
                <a:latin typeface="Calibri" panose="020F0502020204030204" pitchFamily="34" charset="0"/>
              </a:rPr>
              <a:t>Karches</a:t>
            </a:r>
            <a:r>
              <a:rPr lang="de-DE" dirty="0" smtClean="0">
                <a:latin typeface="Calibri" panose="020F0502020204030204" pitchFamily="34" charset="0"/>
              </a:rPr>
              <a:t>, Benny Kirschner und Niklas </a:t>
            </a:r>
            <a:r>
              <a:rPr lang="de-DE" dirty="0" err="1" smtClean="0">
                <a:latin typeface="Calibri" panose="020F0502020204030204" pitchFamily="34" charset="0"/>
              </a:rPr>
              <a:t>Schöppner</a:t>
            </a:r>
            <a:endParaRPr lang="de-DE" dirty="0">
              <a:latin typeface="Calibri" panose="020F0502020204030204" pitchFamily="34" charset="0"/>
            </a:endParaRPr>
          </a:p>
        </p:txBody>
      </p:sp>
    </p:spTree>
    <p:extLst>
      <p:ext uri="{BB962C8B-B14F-4D97-AF65-F5344CB8AC3E}">
        <p14:creationId xmlns:p14="http://schemas.microsoft.com/office/powerpoint/2010/main" val="1769484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Animation zur Laufszene aus Szene 3 </a:t>
            </a:r>
            <a:r>
              <a:rPr lang="de-DE" dirty="0" err="1" smtClean="0">
                <a:latin typeface="Calibri" panose="020F0502020204030204" pitchFamily="34" charset="0"/>
              </a:rPr>
              <a:t>Shot</a:t>
            </a:r>
            <a:r>
              <a:rPr lang="de-DE" dirty="0" smtClean="0">
                <a:latin typeface="Calibri" panose="020F0502020204030204" pitchFamily="34" charset="0"/>
              </a:rPr>
              <a:t> 2</a:t>
            </a:r>
            <a:endParaRPr lang="de-DE" dirty="0">
              <a:latin typeface="Calibri" panose="020F0502020204030204" pitchFamily="34" charset="0"/>
            </a:endParaRPr>
          </a:p>
        </p:txBody>
      </p:sp>
      <p:sp>
        <p:nvSpPr>
          <p:cNvPr id="5" name="Textfeld 4"/>
          <p:cNvSpPr txBox="1"/>
          <p:nvPr/>
        </p:nvSpPr>
        <p:spPr>
          <a:xfrm>
            <a:off x="467544" y="2299827"/>
            <a:ext cx="2946462" cy="4093428"/>
          </a:xfrm>
          <a:prstGeom prst="rect">
            <a:avLst/>
          </a:prstGeom>
          <a:noFill/>
        </p:spPr>
        <p:txBody>
          <a:bodyPr wrap="square" rtlCol="0">
            <a:spAutoFit/>
          </a:bodyPr>
          <a:lstStyle/>
          <a:p>
            <a:r>
              <a:rPr lang="de-DE" sz="2000" dirty="0" smtClean="0">
                <a:latin typeface="Calibri" panose="020F0502020204030204" pitchFamily="34" charset="0"/>
              </a:rPr>
              <a:t>Bei der Laufanimation wurden die Arme der Figuren animiert. Zusätzlich wurden die Figuren an einem Pfad entlang gezogen um sie so laufen zu lassen. Eine Laufanimation glaubwürdig aussehen zu lassen hat viel Zeit gekostet, da zusätzliche Tutorials angeschaut werden mussten.</a:t>
            </a:r>
          </a:p>
        </p:txBody>
      </p:sp>
      <p:sp>
        <p:nvSpPr>
          <p:cNvPr id="6" name="Textfeld 5"/>
          <p:cNvSpPr txBox="1"/>
          <p:nvPr/>
        </p:nvSpPr>
        <p:spPr>
          <a:xfrm>
            <a:off x="3563888" y="5229200"/>
            <a:ext cx="4464496" cy="369332"/>
          </a:xfrm>
          <a:prstGeom prst="rect">
            <a:avLst/>
          </a:prstGeom>
          <a:noFill/>
        </p:spPr>
        <p:txBody>
          <a:bodyPr wrap="square" rtlCol="0">
            <a:spAutoFit/>
          </a:bodyPr>
          <a:lstStyle/>
          <a:p>
            <a:r>
              <a:rPr lang="de-DE" dirty="0" smtClean="0">
                <a:latin typeface="Calibri" panose="020F0502020204030204" pitchFamily="34" charset="0"/>
              </a:rPr>
              <a:t>Laufanimation aus Szene 3</a:t>
            </a:r>
          </a:p>
        </p:txBody>
      </p:sp>
      <p:pic>
        <p:nvPicPr>
          <p:cNvPr id="1026" name="Picture 2" descr="C:\Users\Benny\Desktop\Youtube\laufen.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2299827"/>
            <a:ext cx="4997016" cy="281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Tiefenschärfe</a:t>
            </a:r>
            <a:endParaRPr lang="de-DE" dirty="0">
              <a:latin typeface="Calibri" panose="020F0502020204030204" pitchFamily="34" charset="0"/>
            </a:endParaRPr>
          </a:p>
        </p:txBody>
      </p:sp>
      <p:pic>
        <p:nvPicPr>
          <p:cNvPr id="1026" name="Picture 2" descr="C:\Users\Benny\Desktop\Youtube\fokusgif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2132856"/>
            <a:ext cx="5184575" cy="2916323"/>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3275856" y="5155788"/>
            <a:ext cx="4464496" cy="369332"/>
          </a:xfrm>
          <a:prstGeom prst="rect">
            <a:avLst/>
          </a:prstGeom>
          <a:noFill/>
        </p:spPr>
        <p:txBody>
          <a:bodyPr wrap="square" rtlCol="0">
            <a:spAutoFit/>
          </a:bodyPr>
          <a:lstStyle/>
          <a:p>
            <a:r>
              <a:rPr lang="de-DE" dirty="0" smtClean="0">
                <a:latin typeface="Calibri" panose="020F0502020204030204" pitchFamily="34" charset="0"/>
              </a:rPr>
              <a:t>Einsatz gezielter Tiefenschärfe in Szene 1</a:t>
            </a:r>
          </a:p>
        </p:txBody>
      </p:sp>
      <p:sp>
        <p:nvSpPr>
          <p:cNvPr id="6" name="Textfeld 5"/>
          <p:cNvSpPr txBox="1"/>
          <p:nvPr/>
        </p:nvSpPr>
        <p:spPr>
          <a:xfrm>
            <a:off x="467544" y="2299827"/>
            <a:ext cx="2808312" cy="2554545"/>
          </a:xfrm>
          <a:prstGeom prst="rect">
            <a:avLst/>
          </a:prstGeom>
          <a:noFill/>
        </p:spPr>
        <p:txBody>
          <a:bodyPr wrap="square" rtlCol="0">
            <a:spAutoFit/>
          </a:bodyPr>
          <a:lstStyle/>
          <a:p>
            <a:r>
              <a:rPr lang="de-DE" sz="2000" dirty="0" smtClean="0">
                <a:latin typeface="Calibri" panose="020F0502020204030204" pitchFamily="34" charset="0"/>
              </a:rPr>
              <a:t>Durch Einsatz von Tiefenschärfe ist es uns an vielen Stellen gelungen den Fokus des Betrachters auf Bestimmte Objekte in unseren Szenen zu lenken.</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Bearbeitung spezieller Frames</a:t>
            </a:r>
            <a:endParaRPr lang="de-DE" dirty="0">
              <a:latin typeface="Calibri" panose="020F0502020204030204" pitchFamily="34" charset="0"/>
            </a:endParaRPr>
          </a:p>
        </p:txBody>
      </p:sp>
      <p:sp>
        <p:nvSpPr>
          <p:cNvPr id="5" name="Textfeld 4"/>
          <p:cNvSpPr txBox="1"/>
          <p:nvPr/>
        </p:nvSpPr>
        <p:spPr>
          <a:xfrm>
            <a:off x="4413917" y="5787698"/>
            <a:ext cx="4464496" cy="369332"/>
          </a:xfrm>
          <a:prstGeom prst="rect">
            <a:avLst/>
          </a:prstGeom>
          <a:noFill/>
        </p:spPr>
        <p:txBody>
          <a:bodyPr wrap="square" rtlCol="0">
            <a:spAutoFit/>
          </a:bodyPr>
          <a:lstStyle/>
          <a:p>
            <a:r>
              <a:rPr lang="de-DE" dirty="0" smtClean="0">
                <a:latin typeface="Calibri" panose="020F0502020204030204" pitchFamily="34" charset="0"/>
              </a:rPr>
              <a:t> Editierter </a:t>
            </a:r>
            <a:r>
              <a:rPr lang="de-DE" dirty="0" err="1" smtClean="0">
                <a:latin typeface="Calibri" panose="020F0502020204030204" pitchFamily="34" charset="0"/>
              </a:rPr>
              <a:t>Endframe</a:t>
            </a:r>
            <a:r>
              <a:rPr lang="de-DE" dirty="0" smtClean="0">
                <a:latin typeface="Calibri" panose="020F0502020204030204" pitchFamily="34" charset="0"/>
              </a:rPr>
              <a:t> aus Szene 4</a:t>
            </a:r>
          </a:p>
        </p:txBody>
      </p:sp>
      <p:sp>
        <p:nvSpPr>
          <p:cNvPr id="6" name="Textfeld 5"/>
          <p:cNvSpPr txBox="1"/>
          <p:nvPr/>
        </p:nvSpPr>
        <p:spPr>
          <a:xfrm>
            <a:off x="467544" y="2299827"/>
            <a:ext cx="7560840" cy="1015663"/>
          </a:xfrm>
          <a:prstGeom prst="rect">
            <a:avLst/>
          </a:prstGeom>
          <a:noFill/>
        </p:spPr>
        <p:txBody>
          <a:bodyPr wrap="square" rtlCol="0">
            <a:spAutoFit/>
          </a:bodyPr>
          <a:lstStyle/>
          <a:p>
            <a:r>
              <a:rPr lang="de-DE" sz="2000" dirty="0" smtClean="0">
                <a:latin typeface="Calibri" panose="020F0502020204030204" pitchFamily="34" charset="0"/>
              </a:rPr>
              <a:t>Um das Ende der Disziplinen zu symbolisieren, wurden das letzte Frame der jeweiligen Szene in </a:t>
            </a:r>
            <a:r>
              <a:rPr lang="de-DE" sz="2000" dirty="0" err="1" smtClean="0">
                <a:latin typeface="Calibri" panose="020F0502020204030204" pitchFamily="34" charset="0"/>
              </a:rPr>
              <a:t>Gimp</a:t>
            </a:r>
            <a:r>
              <a:rPr lang="de-DE" sz="2000" dirty="0" smtClean="0">
                <a:latin typeface="Calibri" panose="020F0502020204030204" pitchFamily="34" charset="0"/>
              </a:rPr>
              <a:t> editiert. Mithilfe diverser Filter wurde ein neuer Look für diese fünf Frames geschaffen.</a:t>
            </a:r>
          </a:p>
        </p:txBody>
      </p:sp>
      <p:pic>
        <p:nvPicPr>
          <p:cNvPr id="6146" name="Picture 2" descr="C:\Users\Benny\Desktop\Endframes\endframe_scene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3917" y="3429000"/>
            <a:ext cx="4032448" cy="226825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Benny\Desktop\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451" y="3429000"/>
            <a:ext cx="4039477" cy="2268252"/>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259694" y="5787698"/>
            <a:ext cx="4464496" cy="369332"/>
          </a:xfrm>
          <a:prstGeom prst="rect">
            <a:avLst/>
          </a:prstGeom>
          <a:noFill/>
        </p:spPr>
        <p:txBody>
          <a:bodyPr wrap="square" rtlCol="0">
            <a:spAutoFit/>
          </a:bodyPr>
          <a:lstStyle/>
          <a:p>
            <a:r>
              <a:rPr lang="de-DE" dirty="0" smtClean="0">
                <a:latin typeface="Calibri" panose="020F0502020204030204" pitchFamily="34" charset="0"/>
              </a:rPr>
              <a:t> </a:t>
            </a:r>
            <a:r>
              <a:rPr lang="de-DE" dirty="0" err="1" smtClean="0">
                <a:latin typeface="Calibri" panose="020F0502020204030204" pitchFamily="34" charset="0"/>
              </a:rPr>
              <a:t>Endframe</a:t>
            </a:r>
            <a:r>
              <a:rPr lang="de-DE" dirty="0" smtClean="0">
                <a:latin typeface="Calibri" panose="020F0502020204030204" pitchFamily="34" charset="0"/>
              </a:rPr>
              <a:t> aus Szene 4</a:t>
            </a:r>
          </a:p>
        </p:txBody>
      </p:sp>
    </p:spTree>
    <p:extLst>
      <p:ext uri="{BB962C8B-B14F-4D97-AF65-F5344CB8AC3E}">
        <p14:creationId xmlns:p14="http://schemas.microsoft.com/office/powerpoint/2010/main" val="956190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Audio- und </a:t>
            </a:r>
            <a:r>
              <a:rPr lang="de-DE" dirty="0" err="1" smtClean="0">
                <a:latin typeface="Calibri" panose="020F0502020204030204" pitchFamily="34" charset="0"/>
              </a:rPr>
              <a:t>Videoberarbeitung</a:t>
            </a:r>
            <a:endParaRPr lang="de-DE" dirty="0">
              <a:latin typeface="Calibri" panose="020F0502020204030204" pitchFamily="34" charset="0"/>
            </a:endParaRPr>
          </a:p>
        </p:txBody>
      </p:sp>
      <p:sp>
        <p:nvSpPr>
          <p:cNvPr id="11" name="Textfeld 10"/>
          <p:cNvSpPr txBox="1"/>
          <p:nvPr/>
        </p:nvSpPr>
        <p:spPr>
          <a:xfrm>
            <a:off x="467544" y="2299827"/>
            <a:ext cx="4464496" cy="3477875"/>
          </a:xfrm>
          <a:prstGeom prst="rect">
            <a:avLst/>
          </a:prstGeom>
          <a:noFill/>
        </p:spPr>
        <p:txBody>
          <a:bodyPr wrap="square" rtlCol="0">
            <a:spAutoFit/>
          </a:bodyPr>
          <a:lstStyle/>
          <a:p>
            <a:r>
              <a:rPr lang="de-DE" sz="2000" dirty="0" smtClean="0">
                <a:latin typeface="Calibri" panose="020F0502020204030204" pitchFamily="34" charset="0"/>
              </a:rPr>
              <a:t>Um alle Sounds und das Bildmaterial zusammenzufügen und zu verändern wurden </a:t>
            </a:r>
            <a:r>
              <a:rPr lang="de-DE" sz="2000" dirty="0" err="1" smtClean="0">
                <a:latin typeface="Calibri" panose="020F0502020204030204" pitchFamily="34" charset="0"/>
              </a:rPr>
              <a:t>Audacity</a:t>
            </a:r>
            <a:r>
              <a:rPr lang="de-DE" sz="2000" dirty="0" smtClean="0">
                <a:latin typeface="Calibri" panose="020F0502020204030204" pitchFamily="34" charset="0"/>
              </a:rPr>
              <a:t> und </a:t>
            </a:r>
            <a:r>
              <a:rPr lang="de-DE" sz="2000" dirty="0" err="1" smtClean="0">
                <a:latin typeface="Calibri" panose="020F0502020204030204" pitchFamily="34" charset="0"/>
              </a:rPr>
              <a:t>Magix</a:t>
            </a:r>
            <a:r>
              <a:rPr lang="de-DE" sz="2000" dirty="0" smtClean="0">
                <a:latin typeface="Calibri" panose="020F0502020204030204" pitchFamily="34" charset="0"/>
              </a:rPr>
              <a:t> Video </a:t>
            </a:r>
            <a:r>
              <a:rPr lang="de-DE" sz="2000" dirty="0" err="1" smtClean="0">
                <a:latin typeface="Calibri" panose="020F0502020204030204" pitchFamily="34" charset="0"/>
              </a:rPr>
              <a:t>Deluxe</a:t>
            </a:r>
            <a:r>
              <a:rPr lang="de-DE" sz="2000" dirty="0" smtClean="0">
                <a:latin typeface="Calibri" panose="020F0502020204030204" pitchFamily="34" charset="0"/>
              </a:rPr>
              <a:t> verwendet. In </a:t>
            </a:r>
            <a:r>
              <a:rPr lang="de-DE" sz="2000" dirty="0" err="1" smtClean="0">
                <a:latin typeface="Calibri" panose="020F0502020204030204" pitchFamily="34" charset="0"/>
              </a:rPr>
              <a:t>Audacity</a:t>
            </a:r>
            <a:r>
              <a:rPr lang="de-DE" sz="2000" dirty="0" smtClean="0">
                <a:latin typeface="Calibri" panose="020F0502020204030204" pitchFamily="34" charset="0"/>
              </a:rPr>
              <a:t> wurden viele aus dem Internet gefundene Soundeffekte überarbeitet, um zu den jeweiligen Szenen zu passen. In </a:t>
            </a:r>
            <a:r>
              <a:rPr lang="de-DE" sz="2000" dirty="0" err="1" smtClean="0">
                <a:latin typeface="Calibri" panose="020F0502020204030204" pitchFamily="34" charset="0"/>
              </a:rPr>
              <a:t>Magix</a:t>
            </a:r>
            <a:r>
              <a:rPr lang="de-DE" sz="2000" dirty="0" smtClean="0">
                <a:latin typeface="Calibri" panose="020F0502020204030204" pitchFamily="34" charset="0"/>
              </a:rPr>
              <a:t> wurde das Bildmaterial zunächst passend zur Musik ausgerichtet; anschließend wurden die weiteren Soundeffekte passend zum Bildmaterial ausgerichtet.</a:t>
            </a:r>
          </a:p>
        </p:txBody>
      </p:sp>
      <p:pic>
        <p:nvPicPr>
          <p:cNvPr id="7174" name="Picture 6" descr="C:\Users\Benny\Desktop\kk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204865"/>
            <a:ext cx="3109324" cy="34742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p:cNvSpPr txBox="1"/>
          <p:nvPr/>
        </p:nvSpPr>
        <p:spPr>
          <a:xfrm>
            <a:off x="4788024" y="5679108"/>
            <a:ext cx="3528392" cy="646331"/>
          </a:xfrm>
          <a:prstGeom prst="rect">
            <a:avLst/>
          </a:prstGeom>
          <a:noFill/>
        </p:spPr>
        <p:txBody>
          <a:bodyPr wrap="square" rtlCol="0">
            <a:spAutoFit/>
          </a:bodyPr>
          <a:lstStyle/>
          <a:p>
            <a:r>
              <a:rPr lang="de-DE" dirty="0" smtClean="0">
                <a:latin typeface="Calibri" panose="020F0502020204030204" pitchFamily="34" charset="0"/>
              </a:rPr>
              <a:t>Das Audiobearbeitungsprogramm </a:t>
            </a:r>
            <a:r>
              <a:rPr lang="de-DE" dirty="0" err="1" smtClean="0">
                <a:latin typeface="Calibri" panose="020F0502020204030204" pitchFamily="34" charset="0"/>
              </a:rPr>
              <a:t>Audacity</a:t>
            </a:r>
            <a:endParaRPr lang="de-DE" dirty="0" smtClean="0">
              <a:latin typeface="Calibri" panose="020F0502020204030204" pitchFamily="34" charset="0"/>
            </a:endParaRPr>
          </a:p>
        </p:txBody>
      </p:sp>
    </p:spTree>
    <p:extLst>
      <p:ext uri="{BB962C8B-B14F-4D97-AF65-F5344CB8AC3E}">
        <p14:creationId xmlns:p14="http://schemas.microsoft.com/office/powerpoint/2010/main" val="83969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Audio- und </a:t>
            </a:r>
            <a:r>
              <a:rPr lang="de-DE" dirty="0" err="1" smtClean="0">
                <a:latin typeface="Calibri" panose="020F0502020204030204" pitchFamily="34" charset="0"/>
              </a:rPr>
              <a:t>Videoberarbeitung</a:t>
            </a:r>
            <a:endParaRPr lang="de-DE" dirty="0">
              <a:latin typeface="Calibri" panose="020F0502020204030204" pitchFamily="34" charset="0"/>
            </a:endParaRPr>
          </a:p>
        </p:txBody>
      </p:sp>
      <p:sp>
        <p:nvSpPr>
          <p:cNvPr id="5" name="Textfeld 4"/>
          <p:cNvSpPr txBox="1"/>
          <p:nvPr/>
        </p:nvSpPr>
        <p:spPr>
          <a:xfrm>
            <a:off x="925935" y="5517232"/>
            <a:ext cx="6414926" cy="646331"/>
          </a:xfrm>
          <a:prstGeom prst="rect">
            <a:avLst/>
          </a:prstGeom>
          <a:noFill/>
        </p:spPr>
        <p:txBody>
          <a:bodyPr wrap="square" rtlCol="0">
            <a:spAutoFit/>
          </a:bodyPr>
          <a:lstStyle/>
          <a:p>
            <a:r>
              <a:rPr lang="de-DE" dirty="0" smtClean="0">
                <a:latin typeface="Calibri" panose="020F0502020204030204" pitchFamily="34" charset="0"/>
              </a:rPr>
              <a:t>Das </a:t>
            </a:r>
            <a:r>
              <a:rPr lang="de-DE" dirty="0" err="1" smtClean="0">
                <a:latin typeface="Calibri" panose="020F0502020204030204" pitchFamily="34" charset="0"/>
              </a:rPr>
              <a:t>One</a:t>
            </a:r>
            <a:r>
              <a:rPr lang="de-DE" dirty="0" smtClean="0">
                <a:latin typeface="Calibri" panose="020F0502020204030204" pitchFamily="34" charset="0"/>
              </a:rPr>
              <a:t> Fit Man Video im Videobearbeitungsprogramm „</a:t>
            </a:r>
            <a:r>
              <a:rPr lang="de-DE" dirty="0" err="1" smtClean="0">
                <a:latin typeface="Calibri" panose="020F0502020204030204" pitchFamily="34" charset="0"/>
              </a:rPr>
              <a:t>Magix</a:t>
            </a:r>
            <a:r>
              <a:rPr lang="de-DE" dirty="0" smtClean="0">
                <a:latin typeface="Calibri" panose="020F0502020204030204" pitchFamily="34" charset="0"/>
              </a:rPr>
              <a:t>“ mit </a:t>
            </a:r>
            <a:r>
              <a:rPr lang="de-DE" dirty="0" err="1" smtClean="0">
                <a:latin typeface="Calibri" panose="020F0502020204030204" pitchFamily="34" charset="0"/>
              </a:rPr>
              <a:t>dieversen</a:t>
            </a:r>
            <a:r>
              <a:rPr lang="de-DE" dirty="0" smtClean="0">
                <a:latin typeface="Calibri" panose="020F0502020204030204" pitchFamily="34" charset="0"/>
              </a:rPr>
              <a:t> Video- und Audioebenen</a:t>
            </a:r>
          </a:p>
        </p:txBody>
      </p:sp>
      <p:pic>
        <p:nvPicPr>
          <p:cNvPr id="7171" name="Picture 3" descr="C:\Users\Benny\Desktop\kk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935" y="2135881"/>
            <a:ext cx="6414926" cy="318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923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7467600" cy="1714202"/>
          </a:xfrm>
        </p:spPr>
        <p:txBody>
          <a:bodyPr>
            <a:noAutofit/>
          </a:bodyPr>
          <a:lstStyle/>
          <a:p>
            <a:r>
              <a:rPr lang="de-DE" sz="4000" dirty="0">
                <a:latin typeface="Calibri" panose="020F0502020204030204" pitchFamily="34" charset="0"/>
              </a:rPr>
              <a:t>Zeitplanung und realer Zeitverlauf im </a:t>
            </a:r>
            <a:r>
              <a:rPr lang="de-DE" sz="4000" dirty="0" smtClean="0">
                <a:latin typeface="Calibri" panose="020F0502020204030204" pitchFamily="34" charset="0"/>
              </a:rPr>
              <a:t>Vergleich</a:t>
            </a:r>
            <a:endParaRPr lang="de-DE" sz="4000" dirty="0">
              <a:latin typeface="Calibri" panose="020F0502020204030204" pitchFamily="34" charset="0"/>
            </a:endParaRPr>
          </a:p>
        </p:txBody>
      </p:sp>
      <p:pic>
        <p:nvPicPr>
          <p:cNvPr id="4" name="table"/>
          <p:cNvPicPr>
            <a:picLocks noChangeAspect="1"/>
          </p:cNvPicPr>
          <p:nvPr/>
        </p:nvPicPr>
        <p:blipFill>
          <a:blip r:embed="rId2"/>
          <a:stretch>
            <a:fillRect/>
          </a:stretch>
        </p:blipFill>
        <p:spPr>
          <a:xfrm>
            <a:off x="363488" y="2276871"/>
            <a:ext cx="8064896" cy="3302181"/>
          </a:xfrm>
          <a:prstGeom prst="rect">
            <a:avLst/>
          </a:prstGeom>
        </p:spPr>
      </p:pic>
      <p:sp>
        <p:nvSpPr>
          <p:cNvPr id="5" name="Textfeld 4"/>
          <p:cNvSpPr txBox="1"/>
          <p:nvPr/>
        </p:nvSpPr>
        <p:spPr>
          <a:xfrm>
            <a:off x="363488" y="5700366"/>
            <a:ext cx="6584776" cy="369332"/>
          </a:xfrm>
          <a:prstGeom prst="rect">
            <a:avLst/>
          </a:prstGeom>
          <a:noFill/>
        </p:spPr>
        <p:txBody>
          <a:bodyPr wrap="square" rtlCol="0">
            <a:spAutoFit/>
          </a:bodyPr>
          <a:lstStyle/>
          <a:p>
            <a:r>
              <a:rPr lang="de-DE" dirty="0" smtClean="0">
                <a:latin typeface="Calibri" panose="020F0502020204030204" pitchFamily="34" charset="0"/>
              </a:rPr>
              <a:t>Der geplante Ablauf Verteilt auf die 3 Gruppenmitglieder</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7467600" cy="1714202"/>
          </a:xfrm>
        </p:spPr>
        <p:txBody>
          <a:bodyPr>
            <a:noAutofit/>
          </a:bodyPr>
          <a:lstStyle/>
          <a:p>
            <a:r>
              <a:rPr lang="de-DE" sz="4000" dirty="0">
                <a:latin typeface="Calibri" panose="020F0502020204030204" pitchFamily="34" charset="0"/>
              </a:rPr>
              <a:t>Zeitplanung und realer Zeitverlauf im </a:t>
            </a:r>
            <a:r>
              <a:rPr lang="de-DE" sz="4000" dirty="0" smtClean="0">
                <a:latin typeface="Calibri" panose="020F0502020204030204" pitchFamily="34" charset="0"/>
              </a:rPr>
              <a:t>Vergleich</a:t>
            </a:r>
            <a:endParaRPr lang="de-DE" sz="4000" dirty="0">
              <a:latin typeface="Calibri" panose="020F0502020204030204" pitchFamily="34" charset="0"/>
            </a:endParaRPr>
          </a:p>
        </p:txBody>
      </p:sp>
      <p:pic>
        <p:nvPicPr>
          <p:cNvPr id="1026" name="Picture 2" descr="C:\Users\Benny\Desktop\Unbenannbbbb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750" y="2276870"/>
            <a:ext cx="8020673" cy="3357877"/>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363488" y="5700366"/>
            <a:ext cx="6584776" cy="369332"/>
          </a:xfrm>
          <a:prstGeom prst="rect">
            <a:avLst/>
          </a:prstGeom>
          <a:noFill/>
        </p:spPr>
        <p:txBody>
          <a:bodyPr wrap="square" rtlCol="0">
            <a:spAutoFit/>
          </a:bodyPr>
          <a:lstStyle/>
          <a:p>
            <a:r>
              <a:rPr lang="de-DE" dirty="0" smtClean="0">
                <a:latin typeface="Calibri" panose="020F0502020204030204" pitchFamily="34" charset="0"/>
              </a:rPr>
              <a:t>Der tatsächliche Ablauf Verteilt auf die 3 Gruppenmitglieder</a:t>
            </a:r>
          </a:p>
        </p:txBody>
      </p:sp>
    </p:spTree>
    <p:extLst>
      <p:ext uri="{BB962C8B-B14F-4D97-AF65-F5344CB8AC3E}">
        <p14:creationId xmlns:p14="http://schemas.microsoft.com/office/powerpoint/2010/main" val="719881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err="1" smtClean="0">
                <a:latin typeface="Calibri" panose="020F0502020204030204" pitchFamily="34" charset="0"/>
              </a:rPr>
              <a:t>Lessons</a:t>
            </a:r>
            <a:r>
              <a:rPr lang="de-DE" sz="4000" dirty="0" smtClean="0">
                <a:latin typeface="Calibri" panose="020F0502020204030204" pitchFamily="34" charset="0"/>
              </a:rPr>
              <a:t> </a:t>
            </a:r>
            <a:r>
              <a:rPr lang="de-DE" sz="4000" dirty="0" err="1" smtClean="0">
                <a:latin typeface="Calibri" panose="020F0502020204030204" pitchFamily="34" charset="0"/>
              </a:rPr>
              <a:t>Learned</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Aufgaben sollten besser eingeschätzt und auf die Mitglieder aufgeteilt werden</a:t>
            </a:r>
          </a:p>
          <a:p>
            <a:r>
              <a:rPr lang="de-DE" dirty="0" smtClean="0">
                <a:latin typeface="Calibri" panose="020F0502020204030204" pitchFamily="34" charset="0"/>
              </a:rPr>
              <a:t>Man sollte, wenn man in einer Woche wenig zu tun hat</a:t>
            </a:r>
            <a:r>
              <a:rPr lang="de-DE" dirty="0">
                <a:latin typeface="Calibri" panose="020F0502020204030204" pitchFamily="34" charset="0"/>
              </a:rPr>
              <a:t>, nicht </a:t>
            </a:r>
            <a:r>
              <a:rPr lang="de-DE" dirty="0" smtClean="0">
                <a:latin typeface="Calibri" panose="020F0502020204030204" pitchFamily="34" charset="0"/>
              </a:rPr>
              <a:t>an neuen </a:t>
            </a:r>
            <a:r>
              <a:rPr lang="de-DE" dirty="0">
                <a:latin typeface="Calibri" panose="020F0502020204030204" pitchFamily="34" charset="0"/>
              </a:rPr>
              <a:t>Aufgaben </a:t>
            </a:r>
            <a:r>
              <a:rPr lang="de-DE" dirty="0" smtClean="0">
                <a:latin typeface="Calibri" panose="020F0502020204030204" pitchFamily="34" charset="0"/>
              </a:rPr>
              <a:t>am Tag der Deadline arbeiten müssen</a:t>
            </a:r>
          </a:p>
          <a:p>
            <a:r>
              <a:rPr lang="de-DE" dirty="0" smtClean="0">
                <a:latin typeface="Calibri" panose="020F0502020204030204" pitchFamily="34" charset="0"/>
              </a:rPr>
              <a:t>Wenn man erkennt, dass man einen zu niedrigen </a:t>
            </a:r>
            <a:r>
              <a:rPr lang="de-DE" dirty="0" err="1" smtClean="0">
                <a:latin typeface="Calibri" panose="020F0502020204030204" pitchFamily="34" charset="0"/>
              </a:rPr>
              <a:t>Workload</a:t>
            </a:r>
            <a:r>
              <a:rPr lang="de-DE" dirty="0" smtClean="0">
                <a:latin typeface="Calibri" panose="020F0502020204030204" pitchFamily="34" charset="0"/>
              </a:rPr>
              <a:t> hat, sollte man seine Teammitglieder nach mehr Arbeit fragen</a:t>
            </a:r>
          </a:p>
          <a:p>
            <a:r>
              <a:rPr lang="de-DE" dirty="0" smtClean="0">
                <a:latin typeface="Calibri" panose="020F0502020204030204" pitchFamily="34" charset="0"/>
              </a:rPr>
              <a:t>Allgemein sollte an so gut wie jedem Tag während der Projektphase gearbeitet werden, um eine gewisse Nähe zum Programm beizubehalten</a:t>
            </a:r>
          </a:p>
          <a:p>
            <a:endParaRPr lang="de-DE" dirty="0">
              <a:latin typeface="Calibri" panose="020F0502020204030204" pitchFamily="34" charset="0"/>
            </a:endParaRP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Planungspräsentation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normAutofit/>
          </a:bodyPr>
          <a:lstStyle/>
          <a:p>
            <a:r>
              <a:rPr lang="en-US" dirty="0" smtClean="0">
                <a:latin typeface="Calibri" panose="020F0502020204030204" pitchFamily="34" charset="0"/>
              </a:rPr>
              <a:t>Link </a:t>
            </a:r>
            <a:r>
              <a:rPr lang="en-US" dirty="0" err="1" smtClean="0">
                <a:latin typeface="Calibri" panose="020F0502020204030204" pitchFamily="34" charset="0"/>
              </a:rPr>
              <a:t>zur</a:t>
            </a:r>
            <a:r>
              <a:rPr lang="en-US" dirty="0" smtClean="0">
                <a:latin typeface="Calibri" panose="020F0502020204030204" pitchFamily="34" charset="0"/>
              </a:rPr>
              <a:t> </a:t>
            </a:r>
            <a:r>
              <a:rPr lang="en-US" dirty="0" err="1" smtClean="0">
                <a:latin typeface="Calibri" panose="020F0502020204030204" pitchFamily="34" charset="0"/>
              </a:rPr>
              <a:t>Planungspräsentation</a:t>
            </a:r>
            <a:r>
              <a:rPr lang="en-US" dirty="0" smtClean="0">
                <a:latin typeface="Calibri" panose="020F0502020204030204" pitchFamily="34" charset="0"/>
              </a:rPr>
              <a:t> </a:t>
            </a:r>
            <a:r>
              <a:rPr lang="en-US" dirty="0" err="1" smtClean="0">
                <a:latin typeface="Calibri" panose="020F0502020204030204" pitchFamily="34" charset="0"/>
              </a:rPr>
              <a:t>vom</a:t>
            </a:r>
            <a:r>
              <a:rPr lang="en-US" dirty="0" smtClean="0">
                <a:latin typeface="Calibri" panose="020F0502020204030204" pitchFamily="34" charset="0"/>
              </a:rPr>
              <a:t> 22.11.2015:</a:t>
            </a:r>
          </a:p>
          <a:p>
            <a:pPr lvl="1"/>
            <a:r>
              <a:rPr lang="de-DE" sz="2000" dirty="0">
                <a:latin typeface="Calibri" panose="020F0502020204030204" pitchFamily="34" charset="0"/>
              </a:rPr>
              <a:t>https://github.com/NiclasSchoeppner/OneFitMan/blob/master/07-Planungen%20und%20Quellen/43.pptx</a:t>
            </a:r>
            <a:endParaRPr lang="de-DE" sz="2000" dirty="0">
              <a:latin typeface="Calibri" panose="020F0502020204030204" pitchFamily="34" charset="0"/>
            </a:endParaRP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Quellen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normAutofit/>
          </a:bodyPr>
          <a:lstStyle/>
          <a:p>
            <a:r>
              <a:rPr lang="en-US" sz="1800" dirty="0">
                <a:latin typeface="Calibri" panose="020F0502020204030204" pitchFamily="34" charset="0"/>
              </a:rPr>
              <a:t>One Punch Man </a:t>
            </a:r>
            <a:r>
              <a:rPr lang="en-US" sz="1800" dirty="0" smtClean="0">
                <a:latin typeface="Calibri" panose="020F0502020204030204" pitchFamily="34" charset="0"/>
              </a:rPr>
              <a:t>- Unbeatable:           </a:t>
            </a:r>
            <a:r>
              <a:rPr lang="en-US" sz="1800" u="sng" dirty="0">
                <a:latin typeface="Calibri" panose="020F0502020204030204" pitchFamily="34" charset="0"/>
                <a:hlinkClick r:id="rId2"/>
              </a:rPr>
              <a:t>https://</a:t>
            </a:r>
            <a:r>
              <a:rPr lang="en-US" sz="1800" u="sng" dirty="0" smtClean="0">
                <a:latin typeface="Calibri" panose="020F0502020204030204" pitchFamily="34" charset="0"/>
                <a:hlinkClick r:id="rId2"/>
              </a:rPr>
              <a:t>www.youtube.com/watch?v=ad0T-xrrH0Y</a:t>
            </a:r>
            <a:endParaRPr lang="en-US" sz="1800" u="sng" dirty="0" smtClean="0">
              <a:latin typeface="Calibri" panose="020F0502020204030204" pitchFamily="34" charset="0"/>
            </a:endParaRPr>
          </a:p>
          <a:p>
            <a:r>
              <a:rPr lang="en-US" sz="1800" dirty="0">
                <a:latin typeface="Calibri" panose="020F0502020204030204" pitchFamily="34" charset="0"/>
              </a:rPr>
              <a:t>Slow Motion Sound Effect</a:t>
            </a:r>
            <a:r>
              <a:rPr lang="en-US" sz="1800" dirty="0" smtClean="0">
                <a:latin typeface="Calibri" panose="020F0502020204030204" pitchFamily="34" charset="0"/>
              </a:rPr>
              <a:t>: </a:t>
            </a:r>
            <a:r>
              <a:rPr lang="en-US" sz="1800" u="sng" dirty="0">
                <a:latin typeface="Calibri" panose="020F0502020204030204" pitchFamily="34" charset="0"/>
                <a:hlinkClick r:id="rId3"/>
              </a:rPr>
              <a:t>https://www.youtube.com/watch?v=VgMYYSG3B_c</a:t>
            </a:r>
            <a:endParaRPr lang="de-DE" sz="1800" dirty="0">
              <a:latin typeface="Calibri" panose="020F0502020204030204" pitchFamily="34" charset="0"/>
            </a:endParaRPr>
          </a:p>
          <a:p>
            <a:r>
              <a:rPr lang="en-US" sz="1800" dirty="0">
                <a:latin typeface="Calibri" panose="020F0502020204030204" pitchFamily="34" charset="0"/>
              </a:rPr>
              <a:t>Crash Sound </a:t>
            </a:r>
            <a:r>
              <a:rPr lang="en-US" sz="1800" dirty="0" err="1">
                <a:latin typeface="Calibri" panose="020F0502020204030204" pitchFamily="34" charset="0"/>
              </a:rPr>
              <a:t>Effekt</a:t>
            </a:r>
            <a:r>
              <a:rPr lang="en-US" sz="1800" dirty="0" smtClean="0">
                <a:latin typeface="Calibri" panose="020F0502020204030204" pitchFamily="34" charset="0"/>
              </a:rPr>
              <a:t>:</a:t>
            </a:r>
          </a:p>
          <a:p>
            <a:pPr marL="0" indent="0">
              <a:buNone/>
            </a:pPr>
            <a:r>
              <a:rPr lang="en-US" sz="1800" dirty="0" smtClean="0">
                <a:latin typeface="Calibri" panose="020F0502020204030204" pitchFamily="34" charset="0"/>
              </a:rPr>
              <a:t>    </a:t>
            </a:r>
            <a:r>
              <a:rPr lang="en-US" sz="1800" dirty="0" smtClean="0">
                <a:latin typeface="Calibri" panose="020F0502020204030204" pitchFamily="34" charset="0"/>
                <a:hlinkClick r:id="rId4"/>
              </a:rPr>
              <a:t>https</a:t>
            </a:r>
            <a:r>
              <a:rPr lang="en-US" sz="1800" dirty="0">
                <a:latin typeface="Calibri" panose="020F0502020204030204" pitchFamily="34" charset="0"/>
                <a:hlinkClick r:id="rId4"/>
              </a:rPr>
              <a:t>://</a:t>
            </a:r>
            <a:r>
              <a:rPr lang="en-US" sz="1800" dirty="0" smtClean="0">
                <a:latin typeface="Calibri" panose="020F0502020204030204" pitchFamily="34" charset="0"/>
                <a:hlinkClick r:id="rId4"/>
              </a:rPr>
              <a:t>www.youtube.com/watch?v=WNTvrJbA4Wc</a:t>
            </a:r>
            <a:endParaRPr lang="de-DE" sz="1800" dirty="0">
              <a:latin typeface="Calibri" panose="020F0502020204030204" pitchFamily="34" charset="0"/>
            </a:endParaRPr>
          </a:p>
          <a:p>
            <a:r>
              <a:rPr lang="en-US" sz="1800" dirty="0" smtClean="0">
                <a:latin typeface="Calibri" panose="020F0502020204030204" pitchFamily="34" charset="0"/>
              </a:rPr>
              <a:t>Swoosh Sound Effects from:                              </a:t>
            </a:r>
            <a:r>
              <a:rPr lang="en-US" sz="1800" u="sng" dirty="0">
                <a:latin typeface="Calibri" panose="020F0502020204030204" pitchFamily="34" charset="0"/>
                <a:hlinkClick r:id="rId5"/>
              </a:rPr>
              <a:t>https://</a:t>
            </a:r>
            <a:r>
              <a:rPr lang="en-US" sz="1800" u="sng" dirty="0" smtClean="0">
                <a:latin typeface="Calibri" panose="020F0502020204030204" pitchFamily="34" charset="0"/>
                <a:hlinkClick r:id="rId5"/>
              </a:rPr>
              <a:t>www.youtube.com/watch?v=M6_pCMjbMsE</a:t>
            </a:r>
            <a:endParaRPr lang="en-US" sz="1800" u="sng" dirty="0" smtClean="0">
              <a:latin typeface="Calibri" panose="020F0502020204030204" pitchFamily="34" charset="0"/>
            </a:endParaRPr>
          </a:p>
          <a:p>
            <a:r>
              <a:rPr lang="de-DE" sz="1800" dirty="0" smtClean="0">
                <a:latin typeface="Calibri" panose="020F0502020204030204" pitchFamily="34" charset="0"/>
              </a:rPr>
              <a:t>Slow </a:t>
            </a:r>
            <a:r>
              <a:rPr lang="de-DE" sz="1800" dirty="0">
                <a:latin typeface="Calibri" panose="020F0502020204030204" pitchFamily="34" charset="0"/>
              </a:rPr>
              <a:t>Motion Punch</a:t>
            </a:r>
            <a:r>
              <a:rPr lang="de-DE" sz="1800" dirty="0" smtClean="0">
                <a:latin typeface="Calibri" panose="020F0502020204030204" pitchFamily="34" charset="0"/>
              </a:rPr>
              <a:t>:          </a:t>
            </a:r>
            <a:r>
              <a:rPr lang="de-DE" sz="1800" dirty="0">
                <a:latin typeface="Calibri" panose="020F0502020204030204" pitchFamily="34" charset="0"/>
                <a:hlinkClick r:id="rId6"/>
              </a:rPr>
              <a:t>https://</a:t>
            </a:r>
            <a:r>
              <a:rPr lang="de-DE" sz="1800" dirty="0" smtClean="0">
                <a:latin typeface="Calibri" panose="020F0502020204030204" pitchFamily="34" charset="0"/>
                <a:hlinkClick r:id="rId6"/>
              </a:rPr>
              <a:t>www.youtube.com/watch?v=xMxkKg2JXSs</a:t>
            </a:r>
            <a:endParaRPr lang="de-DE" sz="1800" dirty="0" smtClean="0">
              <a:latin typeface="Calibri" panose="020F0502020204030204" pitchFamily="34" charset="0"/>
            </a:endParaRPr>
          </a:p>
          <a:p>
            <a:r>
              <a:rPr lang="de-DE" sz="1800" dirty="0" smtClean="0">
                <a:latin typeface="Calibri" panose="020F0502020204030204" pitchFamily="34" charset="0"/>
              </a:rPr>
              <a:t>Other </a:t>
            </a:r>
            <a:r>
              <a:rPr lang="de-DE" sz="1800" dirty="0" err="1" smtClean="0">
                <a:latin typeface="Calibri" panose="020F0502020204030204" pitchFamily="34" charset="0"/>
              </a:rPr>
              <a:t>Swoosh</a:t>
            </a:r>
            <a:r>
              <a:rPr lang="de-DE" sz="1800" dirty="0" smtClean="0">
                <a:latin typeface="Calibri" panose="020F0502020204030204" pitchFamily="34" charset="0"/>
              </a:rPr>
              <a:t> </a:t>
            </a:r>
            <a:r>
              <a:rPr lang="de-DE" sz="1800" dirty="0">
                <a:latin typeface="Calibri" panose="020F0502020204030204" pitchFamily="34" charset="0"/>
              </a:rPr>
              <a:t>Sound: </a:t>
            </a:r>
            <a:r>
              <a:rPr lang="de-DE" sz="1800" dirty="0" smtClean="0">
                <a:latin typeface="Calibri" panose="020F0502020204030204" pitchFamily="34" charset="0"/>
              </a:rPr>
              <a:t>      </a:t>
            </a:r>
            <a:r>
              <a:rPr lang="de-DE" sz="1800" dirty="0" smtClean="0">
                <a:latin typeface="Calibri" panose="020F0502020204030204" pitchFamily="34" charset="0"/>
                <a:hlinkClick r:id="rId7"/>
              </a:rPr>
              <a:t>https</a:t>
            </a:r>
            <a:r>
              <a:rPr lang="de-DE" sz="1800" dirty="0">
                <a:latin typeface="Calibri" panose="020F0502020204030204" pitchFamily="34" charset="0"/>
                <a:hlinkClick r:id="rId7"/>
              </a:rPr>
              <a:t>://</a:t>
            </a:r>
            <a:r>
              <a:rPr lang="de-DE" sz="1800" dirty="0" smtClean="0">
                <a:latin typeface="Calibri" panose="020F0502020204030204" pitchFamily="34" charset="0"/>
                <a:hlinkClick r:id="rId7"/>
              </a:rPr>
              <a:t>www.youtube.com/watch?v=9eUFdAquFJs</a:t>
            </a:r>
            <a:endParaRPr lang="de-DE" sz="1800" dirty="0" smtClean="0">
              <a:latin typeface="Calibri" panose="020F0502020204030204" pitchFamily="34" charset="0"/>
            </a:endParaRPr>
          </a:p>
          <a:p>
            <a:endParaRPr lang="de-DE" sz="1800" dirty="0"/>
          </a:p>
        </p:txBody>
      </p:sp>
    </p:spTree>
    <p:extLst>
      <p:ext uri="{BB962C8B-B14F-4D97-AF65-F5344CB8AC3E}">
        <p14:creationId xmlns:p14="http://schemas.microsoft.com/office/powerpoint/2010/main" val="1597956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Gliederung</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Finale Animation</a:t>
            </a:r>
          </a:p>
          <a:p>
            <a:r>
              <a:rPr lang="de-DE" dirty="0" smtClean="0">
                <a:latin typeface="Calibri" panose="020F0502020204030204" pitchFamily="34" charset="0"/>
              </a:rPr>
              <a:t>Die größten Herausforderungen</a:t>
            </a:r>
          </a:p>
          <a:p>
            <a:r>
              <a:rPr lang="de-DE" dirty="0" smtClean="0">
                <a:latin typeface="Calibri" panose="020F0502020204030204" pitchFamily="34" charset="0"/>
              </a:rPr>
              <a:t>Zeitplanung und realer Zeitverlauf im Vergleich</a:t>
            </a:r>
          </a:p>
          <a:p>
            <a:r>
              <a:rPr lang="de-DE" dirty="0" err="1" smtClean="0">
                <a:latin typeface="Calibri" panose="020F0502020204030204" pitchFamily="34" charset="0"/>
              </a:rPr>
              <a:t>Lessons</a:t>
            </a:r>
            <a:r>
              <a:rPr lang="de-DE" dirty="0" smtClean="0">
                <a:latin typeface="Calibri" panose="020F0502020204030204" pitchFamily="34" charset="0"/>
              </a:rPr>
              <a:t> </a:t>
            </a:r>
            <a:r>
              <a:rPr lang="de-DE" dirty="0" err="1" smtClean="0">
                <a:latin typeface="Calibri" panose="020F0502020204030204" pitchFamily="34" charset="0"/>
              </a:rPr>
              <a:t>Learned</a:t>
            </a:r>
            <a:endParaRPr lang="de-DE" dirty="0" smtClean="0">
              <a:latin typeface="Calibri" panose="020F0502020204030204" pitchFamily="34" charset="0"/>
            </a:endParaRPr>
          </a:p>
          <a:p>
            <a:r>
              <a:rPr lang="de-DE" dirty="0" smtClean="0">
                <a:latin typeface="Calibri" panose="020F0502020204030204" pitchFamily="34" charset="0"/>
              </a:rPr>
              <a:t>Planungspräsentation</a:t>
            </a:r>
            <a:endParaRPr lang="de-DE" dirty="0" smtClean="0">
              <a:latin typeface="Calibri" panose="020F0502020204030204" pitchFamily="34" charset="0"/>
            </a:endParaRPr>
          </a:p>
          <a:p>
            <a:r>
              <a:rPr lang="de-DE" dirty="0" smtClean="0">
                <a:latin typeface="Calibri" panose="020F0502020204030204" pitchFamily="34" charset="0"/>
              </a:rPr>
              <a:t>Quellen</a:t>
            </a:r>
            <a:endParaRPr lang="de-DE" dirty="0">
              <a:latin typeface="Calibri" panose="020F0502020204030204" pitchFamily="34" charset="0"/>
            </a:endParaRPr>
          </a:p>
        </p:txBody>
      </p:sp>
    </p:spTree>
    <p:extLst>
      <p:ext uri="{BB962C8B-B14F-4D97-AF65-F5344CB8AC3E}">
        <p14:creationId xmlns:p14="http://schemas.microsoft.com/office/powerpoint/2010/main" val="280945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Danke für die Aufmerksamkeit</a:t>
            </a:r>
            <a:endParaRPr lang="de-DE" sz="4000" dirty="0">
              <a:latin typeface="Calibri" panose="020F0502020204030204" pitchFamily="34" charset="0"/>
            </a:endParaRPr>
          </a:p>
        </p:txBody>
      </p:sp>
      <p:pic>
        <p:nvPicPr>
          <p:cNvPr id="2050" name="Picture 2" descr="C:\Users\Benny\Desktop\g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200" y="4505484"/>
            <a:ext cx="151447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Finale </a:t>
            </a:r>
            <a:r>
              <a:rPr lang="de-DE" sz="4000" dirty="0" smtClean="0">
                <a:latin typeface="Calibri" panose="020F0502020204030204" pitchFamily="34" charset="0"/>
              </a:rPr>
              <a:t>Animation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Hat 6 Szenen</a:t>
            </a:r>
          </a:p>
          <a:p>
            <a:r>
              <a:rPr lang="de-DE" dirty="0" smtClean="0">
                <a:latin typeface="Calibri" panose="020F0502020204030204" pitchFamily="34" charset="0"/>
              </a:rPr>
              <a:t>Besteht insgesamt aus 13 </a:t>
            </a:r>
            <a:r>
              <a:rPr lang="de-DE" dirty="0" err="1" smtClean="0">
                <a:latin typeface="Calibri" panose="020F0502020204030204" pitchFamily="34" charset="0"/>
              </a:rPr>
              <a:t>Shots</a:t>
            </a:r>
            <a:endParaRPr lang="de-DE" dirty="0" smtClean="0">
              <a:latin typeface="Calibri" panose="020F0502020204030204" pitchFamily="34" charset="0"/>
            </a:endParaRPr>
          </a:p>
          <a:p>
            <a:r>
              <a:rPr lang="de-DE" dirty="0" smtClean="0">
                <a:latin typeface="Calibri" panose="020F0502020204030204" pitchFamily="34" charset="0"/>
              </a:rPr>
              <a:t>Hat einen einzigartigen Look (wenig Polygone, einfache Texturen, kräftige Farben)</a:t>
            </a:r>
          </a:p>
          <a:p>
            <a:endParaRPr lang="de-DE" sz="2400" dirty="0">
              <a:latin typeface="Calibri" panose="020F0502020204030204" pitchFamily="34" charset="0"/>
            </a:endParaRPr>
          </a:p>
          <a:p>
            <a:pPr marL="0" indent="0">
              <a:buNone/>
            </a:pPr>
            <a:endParaRPr lang="de-DE" dirty="0" smtClean="0">
              <a:latin typeface="Calibri" panose="020F0502020204030204" pitchFamily="34" charset="0"/>
            </a:endParaRPr>
          </a:p>
          <a:p>
            <a:pPr marL="0" indent="0">
              <a:buNone/>
            </a:pPr>
            <a:r>
              <a:rPr lang="de-DE" sz="2400" dirty="0">
                <a:latin typeface="Calibri" panose="020F0502020204030204" pitchFamily="34" charset="0"/>
              </a:rPr>
              <a:t> </a:t>
            </a:r>
            <a:r>
              <a:rPr lang="de-DE" sz="2400" dirty="0" smtClean="0">
                <a:latin typeface="Calibri" panose="020F0502020204030204" pitchFamily="34" charset="0"/>
              </a:rPr>
              <a:t>	Link zum Video: 	https</a:t>
            </a:r>
            <a:r>
              <a:rPr lang="de-DE" sz="2400" dirty="0">
                <a:latin typeface="Calibri" panose="020F0502020204030204" pitchFamily="34" charset="0"/>
              </a:rPr>
              <a:t>://www.youtube.com/watch?v=VgXFUYM-xbc</a:t>
            </a:r>
            <a:endParaRPr lang="de-DE" sz="2400" dirty="0" smtClean="0">
              <a:latin typeface="Calibri" panose="020F0502020204030204" pitchFamily="34" charset="0"/>
            </a:endParaRPr>
          </a:p>
        </p:txBody>
      </p:sp>
    </p:spTree>
    <p:extLst>
      <p:ext uri="{BB962C8B-B14F-4D97-AF65-F5344CB8AC3E}">
        <p14:creationId xmlns:p14="http://schemas.microsoft.com/office/powerpoint/2010/main" val="3972349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Erstellen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pic>
        <p:nvPicPr>
          <p:cNvPr id="2050" name="Picture 2" descr="C:\Users\Benny\Desktop\One Fit Man\10 - Abschlusspräsentation\Saitama_Wirefr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775" y="2149785"/>
            <a:ext cx="3783409" cy="336744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467544" y="2149786"/>
            <a:ext cx="3168352" cy="3170099"/>
          </a:xfrm>
          <a:prstGeom prst="rect">
            <a:avLst/>
          </a:prstGeom>
          <a:noFill/>
        </p:spPr>
        <p:txBody>
          <a:bodyPr wrap="square" rtlCol="0">
            <a:spAutoFit/>
          </a:bodyPr>
          <a:lstStyle/>
          <a:p>
            <a:r>
              <a:rPr lang="de-DE" sz="2000" dirty="0" smtClean="0">
                <a:latin typeface="Calibri" panose="020F0502020204030204" pitchFamily="34" charset="0"/>
              </a:rPr>
              <a:t>Die Hauptfigur unserer Animation zu erstellen hat viele Stunden Zeit gekostet.</a:t>
            </a:r>
          </a:p>
          <a:p>
            <a:r>
              <a:rPr lang="de-DE" sz="2000" dirty="0" smtClean="0">
                <a:latin typeface="Calibri" panose="020F0502020204030204" pitchFamily="34" charset="0"/>
              </a:rPr>
              <a:t>Der Look sollte sich möglichst an einem Low-Poly-</a:t>
            </a:r>
            <a:r>
              <a:rPr lang="de-DE" sz="2000" dirty="0" err="1" smtClean="0">
                <a:latin typeface="Calibri" panose="020F0502020204030204" pitchFamily="34" charset="0"/>
              </a:rPr>
              <a:t>Papercraft</a:t>
            </a:r>
            <a:r>
              <a:rPr lang="de-DE" sz="2000" dirty="0" smtClean="0">
                <a:latin typeface="Calibri" panose="020F0502020204030204" pitchFamily="34" charset="0"/>
              </a:rPr>
              <a:t> Stil orientieren. Es brauchte vier Anläufe, bis wir einen akzeptablen Hauptdarsteller hatten.</a:t>
            </a:r>
          </a:p>
        </p:txBody>
      </p:sp>
      <p:sp>
        <p:nvSpPr>
          <p:cNvPr id="6" name="Textfeld 5"/>
          <p:cNvSpPr txBox="1"/>
          <p:nvPr/>
        </p:nvSpPr>
        <p:spPr>
          <a:xfrm>
            <a:off x="3897775" y="5657927"/>
            <a:ext cx="4464496" cy="369332"/>
          </a:xfrm>
          <a:prstGeom prst="rect">
            <a:avLst/>
          </a:prstGeom>
          <a:noFill/>
        </p:spPr>
        <p:txBody>
          <a:bodyPr wrap="square" rtlCol="0">
            <a:spAutoFit/>
          </a:bodyPr>
          <a:lstStyle/>
          <a:p>
            <a:r>
              <a:rPr lang="de-DE" dirty="0" err="1" smtClean="0">
                <a:latin typeface="Calibri" panose="020F0502020204030204" pitchFamily="34" charset="0"/>
              </a:rPr>
              <a:t>Wireframe</a:t>
            </a:r>
            <a:r>
              <a:rPr lang="de-DE" dirty="0" smtClean="0">
                <a:latin typeface="Calibri" panose="020F0502020204030204" pitchFamily="34" charset="0"/>
              </a:rPr>
              <a:t> unserer Figur</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Erstellen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sp>
        <p:nvSpPr>
          <p:cNvPr id="6" name="Textfeld 5"/>
          <p:cNvSpPr txBox="1"/>
          <p:nvPr/>
        </p:nvSpPr>
        <p:spPr>
          <a:xfrm>
            <a:off x="452974" y="5657927"/>
            <a:ext cx="4464496" cy="369332"/>
          </a:xfrm>
          <a:prstGeom prst="rect">
            <a:avLst/>
          </a:prstGeom>
          <a:noFill/>
        </p:spPr>
        <p:txBody>
          <a:bodyPr wrap="square" rtlCol="0">
            <a:spAutoFit/>
          </a:bodyPr>
          <a:lstStyle/>
          <a:p>
            <a:r>
              <a:rPr lang="de-DE" dirty="0" smtClean="0">
                <a:latin typeface="Calibri" panose="020F0502020204030204" pitchFamily="34" charset="0"/>
              </a:rPr>
              <a:t>Figur mit Texturen</a:t>
            </a:r>
          </a:p>
        </p:txBody>
      </p:sp>
      <p:pic>
        <p:nvPicPr>
          <p:cNvPr id="3074" name="Picture 2" descr="C:\Users\Benny\Desktop\One Fit Man\10 - Abschlusspräsentation\Saitama_Textur_Fig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74" y="2149785"/>
            <a:ext cx="3783409" cy="336744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enny\Desktop\One Fit Man\10 - Abschlusspräsentation\Saitama_rend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861" y="2149784"/>
            <a:ext cx="3783410" cy="3367447"/>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4578861" y="5657927"/>
            <a:ext cx="4464496" cy="369332"/>
          </a:xfrm>
          <a:prstGeom prst="rect">
            <a:avLst/>
          </a:prstGeom>
          <a:noFill/>
        </p:spPr>
        <p:txBody>
          <a:bodyPr wrap="square" rtlCol="0">
            <a:spAutoFit/>
          </a:bodyPr>
          <a:lstStyle/>
          <a:p>
            <a:r>
              <a:rPr lang="de-DE" dirty="0" smtClean="0">
                <a:latin typeface="Calibri" panose="020F0502020204030204" pitchFamily="34" charset="0"/>
              </a:rPr>
              <a:t>Figur als </a:t>
            </a:r>
            <a:r>
              <a:rPr lang="de-DE" dirty="0" err="1" smtClean="0">
                <a:latin typeface="Calibri" panose="020F0502020204030204" pitchFamily="34" charset="0"/>
              </a:rPr>
              <a:t>Render</a:t>
            </a:r>
            <a:endParaRPr lang="de-DE" dirty="0" smtClean="0">
              <a:latin typeface="Calibri" panose="020F0502020204030204" pitchFamily="34" charset="0"/>
            </a:endParaRPr>
          </a:p>
        </p:txBody>
      </p:sp>
    </p:spTree>
    <p:extLst>
      <p:ext uri="{BB962C8B-B14F-4D97-AF65-F5344CB8AC3E}">
        <p14:creationId xmlns:p14="http://schemas.microsoft.com/office/powerpoint/2010/main" val="172600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err="1" smtClean="0">
                <a:latin typeface="Calibri" panose="020F0502020204030204" pitchFamily="34" charset="0"/>
              </a:rPr>
              <a:t>Rigging</a:t>
            </a:r>
            <a:r>
              <a:rPr lang="de-DE" dirty="0" smtClean="0">
                <a:latin typeface="Calibri" panose="020F0502020204030204" pitchFamily="34" charset="0"/>
              </a:rPr>
              <a:t>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pic>
        <p:nvPicPr>
          <p:cNvPr id="4098" name="Picture 2" descr="C:\Users\Benny\Desktop\One Fit Man\10 - Abschlusspräsentation\rigg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060848"/>
            <a:ext cx="3633490" cy="36289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4067944" y="5812105"/>
            <a:ext cx="4464496" cy="369332"/>
          </a:xfrm>
          <a:prstGeom prst="rect">
            <a:avLst/>
          </a:prstGeom>
          <a:noFill/>
        </p:spPr>
        <p:txBody>
          <a:bodyPr wrap="square" rtlCol="0">
            <a:spAutoFit/>
          </a:bodyPr>
          <a:lstStyle/>
          <a:p>
            <a:r>
              <a:rPr lang="de-DE" dirty="0" smtClean="0">
                <a:latin typeface="Calibri" panose="020F0502020204030204" pitchFamily="34" charset="0"/>
              </a:rPr>
              <a:t>Figur </a:t>
            </a:r>
            <a:r>
              <a:rPr lang="de-DE" dirty="0" err="1" smtClean="0">
                <a:latin typeface="Calibri" panose="020F0502020204030204" pitchFamily="34" charset="0"/>
              </a:rPr>
              <a:t>One</a:t>
            </a:r>
            <a:r>
              <a:rPr lang="de-DE" dirty="0" smtClean="0">
                <a:latin typeface="Calibri" panose="020F0502020204030204" pitchFamily="34" charset="0"/>
              </a:rPr>
              <a:t> Fit Man mit passendem </a:t>
            </a:r>
            <a:r>
              <a:rPr lang="de-DE" dirty="0" err="1" smtClean="0">
                <a:latin typeface="Calibri" panose="020F0502020204030204" pitchFamily="34" charset="0"/>
              </a:rPr>
              <a:t>Rig</a:t>
            </a:r>
            <a:endParaRPr lang="de-DE" dirty="0" smtClean="0">
              <a:latin typeface="Calibri" panose="020F0502020204030204" pitchFamily="34" charset="0"/>
            </a:endParaRPr>
          </a:p>
        </p:txBody>
      </p:sp>
      <p:sp>
        <p:nvSpPr>
          <p:cNvPr id="11" name="Textfeld 10"/>
          <p:cNvSpPr txBox="1"/>
          <p:nvPr/>
        </p:nvSpPr>
        <p:spPr>
          <a:xfrm>
            <a:off x="625992" y="2132856"/>
            <a:ext cx="3384376" cy="2862322"/>
          </a:xfrm>
          <a:prstGeom prst="rect">
            <a:avLst/>
          </a:prstGeom>
          <a:noFill/>
        </p:spPr>
        <p:txBody>
          <a:bodyPr wrap="square" rtlCol="0">
            <a:spAutoFit/>
          </a:bodyPr>
          <a:lstStyle/>
          <a:p>
            <a:r>
              <a:rPr lang="de-DE" sz="2000" dirty="0" smtClean="0">
                <a:latin typeface="Calibri" panose="020F0502020204030204" pitchFamily="34" charset="0"/>
              </a:rPr>
              <a:t>Um unsere Figur zu animieren brauchte Sie zunächst ein passendes Skelett (</a:t>
            </a:r>
            <a:r>
              <a:rPr lang="de-DE" sz="2000" dirty="0" err="1" smtClean="0">
                <a:latin typeface="Calibri" panose="020F0502020204030204" pitchFamily="34" charset="0"/>
              </a:rPr>
              <a:t>Rig</a:t>
            </a:r>
            <a:r>
              <a:rPr lang="de-DE" sz="2000" dirty="0" smtClean="0">
                <a:latin typeface="Calibri" panose="020F0502020204030204" pitchFamily="34" charset="0"/>
              </a:rPr>
              <a:t>). Jeder einzelne Knochen wurde benannt um ihnen im nächsten Schritt entsprechende Werte zur Manipulation des Objekts festzulegen.</a:t>
            </a:r>
          </a:p>
        </p:txBody>
      </p:sp>
    </p:spTree>
    <p:extLst>
      <p:ext uri="{BB962C8B-B14F-4D97-AF65-F5344CB8AC3E}">
        <p14:creationId xmlns:p14="http://schemas.microsoft.com/office/powerpoint/2010/main" val="2784433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err="1" smtClean="0">
                <a:latin typeface="Calibri" panose="020F0502020204030204" pitchFamily="34" charset="0"/>
              </a:rPr>
              <a:t>Weightpainting</a:t>
            </a:r>
            <a:r>
              <a:rPr lang="de-DE" dirty="0" smtClean="0">
                <a:latin typeface="Calibri" panose="020F0502020204030204" pitchFamily="34" charset="0"/>
              </a:rPr>
              <a:t>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sp>
        <p:nvSpPr>
          <p:cNvPr id="10" name="Textfeld 9"/>
          <p:cNvSpPr txBox="1"/>
          <p:nvPr/>
        </p:nvSpPr>
        <p:spPr>
          <a:xfrm>
            <a:off x="4067944" y="5812105"/>
            <a:ext cx="4032448" cy="923330"/>
          </a:xfrm>
          <a:prstGeom prst="rect">
            <a:avLst/>
          </a:prstGeom>
          <a:noFill/>
        </p:spPr>
        <p:txBody>
          <a:bodyPr wrap="square" rtlCol="0">
            <a:spAutoFit/>
          </a:bodyPr>
          <a:lstStyle/>
          <a:p>
            <a:r>
              <a:rPr lang="de-DE" dirty="0" smtClean="0">
                <a:latin typeface="Calibri" panose="020F0502020204030204" pitchFamily="34" charset="0"/>
              </a:rPr>
              <a:t>Figur, bei der der Knochen „linker Oberschenkel“ einen bestimmten Manipulationsbereich hat</a:t>
            </a:r>
          </a:p>
        </p:txBody>
      </p:sp>
      <p:sp>
        <p:nvSpPr>
          <p:cNvPr id="11" name="Textfeld 10"/>
          <p:cNvSpPr txBox="1"/>
          <p:nvPr/>
        </p:nvSpPr>
        <p:spPr>
          <a:xfrm>
            <a:off x="625992" y="2132856"/>
            <a:ext cx="3384376" cy="3170099"/>
          </a:xfrm>
          <a:prstGeom prst="rect">
            <a:avLst/>
          </a:prstGeom>
          <a:noFill/>
        </p:spPr>
        <p:txBody>
          <a:bodyPr wrap="square" rtlCol="0">
            <a:spAutoFit/>
          </a:bodyPr>
          <a:lstStyle/>
          <a:p>
            <a:r>
              <a:rPr lang="de-DE" sz="2000" dirty="0" smtClean="0">
                <a:latin typeface="Calibri" panose="020F0502020204030204" pitchFamily="34" charset="0"/>
              </a:rPr>
              <a:t>Da die Figur nun ein Skelett hat, muss jeder Knochen sein Einflussbereich zugeordnet werden. Dies geht über den sogenannten </a:t>
            </a:r>
            <a:r>
              <a:rPr lang="de-DE" sz="2000" dirty="0" err="1" smtClean="0">
                <a:latin typeface="Calibri" panose="020F0502020204030204" pitchFamily="34" charset="0"/>
              </a:rPr>
              <a:t>Weightpainting</a:t>
            </a:r>
            <a:r>
              <a:rPr lang="de-DE" sz="2000" dirty="0" smtClean="0">
                <a:latin typeface="Calibri" panose="020F0502020204030204" pitchFamily="34" charset="0"/>
              </a:rPr>
              <a:t> Modus, bei dem man mit Farben von Blau bis Rot den Einflussbereich jedes Knochens auf das Objekt festlegen kann.</a:t>
            </a:r>
          </a:p>
        </p:txBody>
      </p:sp>
      <p:pic>
        <p:nvPicPr>
          <p:cNvPr id="5122" name="Picture 2" descr="C:\Users\Benny\Desktop\One Fit Man\10 - Abschlusspräsentation\weightpain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564" y="2060848"/>
            <a:ext cx="4680520" cy="363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76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Kamerafahrten und Einstellungen</a:t>
            </a:r>
            <a:endParaRPr lang="de-DE" dirty="0">
              <a:latin typeface="Calibri" panose="020F0502020204030204" pitchFamily="34" charset="0"/>
            </a:endParaRPr>
          </a:p>
        </p:txBody>
      </p:sp>
      <p:sp>
        <p:nvSpPr>
          <p:cNvPr id="10" name="Textfeld 9"/>
          <p:cNvSpPr txBox="1"/>
          <p:nvPr/>
        </p:nvSpPr>
        <p:spPr>
          <a:xfrm>
            <a:off x="4010368" y="5733256"/>
            <a:ext cx="4032448" cy="923330"/>
          </a:xfrm>
          <a:prstGeom prst="rect">
            <a:avLst/>
          </a:prstGeom>
          <a:noFill/>
        </p:spPr>
        <p:txBody>
          <a:bodyPr wrap="square" rtlCol="0">
            <a:spAutoFit/>
          </a:bodyPr>
          <a:lstStyle/>
          <a:p>
            <a:r>
              <a:rPr lang="de-DE" dirty="0" smtClean="0">
                <a:latin typeface="Calibri" panose="020F0502020204030204" pitchFamily="34" charset="0"/>
              </a:rPr>
              <a:t>Einstellung der Kamera, die auf das </a:t>
            </a:r>
            <a:r>
              <a:rPr lang="de-DE" dirty="0" err="1" smtClean="0">
                <a:latin typeface="Calibri" panose="020F0502020204030204" pitchFamily="34" charset="0"/>
              </a:rPr>
              <a:t>Achsenempty</a:t>
            </a:r>
            <a:r>
              <a:rPr lang="de-DE" dirty="0" smtClean="0">
                <a:latin typeface="Calibri" panose="020F0502020204030204" pitchFamily="34" charset="0"/>
              </a:rPr>
              <a:t> ausgerichtet ist; der Fokus liegt jedoch auf dem </a:t>
            </a:r>
            <a:r>
              <a:rPr lang="de-DE" dirty="0" err="1" smtClean="0">
                <a:latin typeface="Calibri" panose="020F0502020204030204" pitchFamily="34" charset="0"/>
              </a:rPr>
              <a:t>Sphärenempty</a:t>
            </a:r>
            <a:r>
              <a:rPr lang="de-DE" dirty="0" smtClean="0">
                <a:latin typeface="Calibri" panose="020F0502020204030204" pitchFamily="34" charset="0"/>
              </a:rPr>
              <a:t> </a:t>
            </a:r>
          </a:p>
        </p:txBody>
      </p:sp>
      <p:sp>
        <p:nvSpPr>
          <p:cNvPr id="11" name="Textfeld 10"/>
          <p:cNvSpPr txBox="1"/>
          <p:nvPr/>
        </p:nvSpPr>
        <p:spPr>
          <a:xfrm>
            <a:off x="625992" y="2132856"/>
            <a:ext cx="3384376" cy="3785652"/>
          </a:xfrm>
          <a:prstGeom prst="rect">
            <a:avLst/>
          </a:prstGeom>
          <a:noFill/>
        </p:spPr>
        <p:txBody>
          <a:bodyPr wrap="square" rtlCol="0">
            <a:spAutoFit/>
          </a:bodyPr>
          <a:lstStyle/>
          <a:p>
            <a:r>
              <a:rPr lang="de-DE" sz="2000" dirty="0" smtClean="0">
                <a:latin typeface="Calibri" panose="020F0502020204030204" pitchFamily="34" charset="0"/>
              </a:rPr>
              <a:t>Alle Kameraeinstellungen wurden mit mithilfe von drei Objekten erzielt; der Kamera selbst, ein </a:t>
            </a:r>
            <a:r>
              <a:rPr lang="de-DE" sz="2000" dirty="0" err="1" smtClean="0">
                <a:latin typeface="Calibri" panose="020F0502020204030204" pitchFamily="34" charset="0"/>
              </a:rPr>
              <a:t>Achsenempty</a:t>
            </a:r>
            <a:r>
              <a:rPr lang="de-DE" sz="2000" dirty="0" smtClean="0">
                <a:latin typeface="Calibri" panose="020F0502020204030204" pitchFamily="34" charset="0"/>
              </a:rPr>
              <a:t>, das </a:t>
            </a:r>
            <a:r>
              <a:rPr lang="de-DE" sz="2000" dirty="0" err="1" smtClean="0">
                <a:latin typeface="Calibri" panose="020F0502020204030204" pitchFamily="34" charset="0"/>
              </a:rPr>
              <a:t>stehts</a:t>
            </a:r>
            <a:r>
              <a:rPr lang="de-DE" sz="2000" dirty="0" smtClean="0">
                <a:latin typeface="Calibri" panose="020F0502020204030204" pitchFamily="34" charset="0"/>
              </a:rPr>
              <a:t> im Mittelpunkt der Kamera ist und ggf. ein </a:t>
            </a:r>
            <a:r>
              <a:rPr lang="de-DE" sz="2000" dirty="0" err="1" smtClean="0">
                <a:latin typeface="Calibri" panose="020F0502020204030204" pitchFamily="34" charset="0"/>
              </a:rPr>
              <a:t>Sphärenempty</a:t>
            </a:r>
            <a:r>
              <a:rPr lang="de-DE" sz="2000" dirty="0" smtClean="0">
                <a:latin typeface="Calibri" panose="020F0502020204030204" pitchFamily="34" charset="0"/>
              </a:rPr>
              <a:t>, mit dem man den Fokus der Kamera ausrichten kann. Durch die Kombination der 3 Objekte hat man die komplette Kontrolle über seine Kamerafahrten.</a:t>
            </a:r>
          </a:p>
        </p:txBody>
      </p:sp>
      <p:pic>
        <p:nvPicPr>
          <p:cNvPr id="1027" name="Picture 3" descr="C:\Users\Benny\Desktop\gg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368" y="2348881"/>
            <a:ext cx="4665623" cy="324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393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Animation zu Szene 2 – Side </a:t>
            </a:r>
            <a:r>
              <a:rPr lang="de-DE" dirty="0" err="1" smtClean="0">
                <a:latin typeface="Calibri" panose="020F0502020204030204" pitchFamily="34" charset="0"/>
              </a:rPr>
              <a:t>Steps</a:t>
            </a:r>
            <a:endParaRPr lang="de-DE" dirty="0">
              <a:latin typeface="Calibri" panose="020F0502020204030204" pitchFamily="34" charset="0"/>
            </a:endParaRPr>
          </a:p>
        </p:txBody>
      </p:sp>
      <p:pic>
        <p:nvPicPr>
          <p:cNvPr id="1027" name="Picture 3" descr="C:\Users\Benny\Desktop\Youtube\2015-12-1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3140968"/>
            <a:ext cx="3624403" cy="203872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4716016" y="5288544"/>
            <a:ext cx="4464496" cy="369332"/>
          </a:xfrm>
          <a:prstGeom prst="rect">
            <a:avLst/>
          </a:prstGeom>
          <a:noFill/>
        </p:spPr>
        <p:txBody>
          <a:bodyPr wrap="square" rtlCol="0">
            <a:spAutoFit/>
          </a:bodyPr>
          <a:lstStyle/>
          <a:p>
            <a:r>
              <a:rPr lang="de-DE" dirty="0" smtClean="0">
                <a:latin typeface="Calibri" panose="020F0502020204030204" pitchFamily="34" charset="0"/>
              </a:rPr>
              <a:t>Side </a:t>
            </a:r>
            <a:r>
              <a:rPr lang="de-DE" dirty="0" err="1" smtClean="0">
                <a:latin typeface="Calibri" panose="020F0502020204030204" pitchFamily="34" charset="0"/>
              </a:rPr>
              <a:t>Step</a:t>
            </a:r>
            <a:r>
              <a:rPr lang="de-DE" dirty="0" smtClean="0">
                <a:latin typeface="Calibri" panose="020F0502020204030204" pitchFamily="34" charset="0"/>
              </a:rPr>
              <a:t> Animation</a:t>
            </a:r>
          </a:p>
        </p:txBody>
      </p:sp>
      <p:sp>
        <p:nvSpPr>
          <p:cNvPr id="8" name="Textfeld 7"/>
          <p:cNvSpPr txBox="1"/>
          <p:nvPr/>
        </p:nvSpPr>
        <p:spPr>
          <a:xfrm>
            <a:off x="467544" y="2101921"/>
            <a:ext cx="7344816" cy="1015663"/>
          </a:xfrm>
          <a:prstGeom prst="rect">
            <a:avLst/>
          </a:prstGeom>
          <a:noFill/>
        </p:spPr>
        <p:txBody>
          <a:bodyPr wrap="square" rtlCol="0">
            <a:spAutoFit/>
          </a:bodyPr>
          <a:lstStyle/>
          <a:p>
            <a:r>
              <a:rPr lang="de-DE" sz="2000" dirty="0" smtClean="0">
                <a:latin typeface="Calibri" panose="020F0502020204030204" pitchFamily="34" charset="0"/>
              </a:rPr>
              <a:t>Die </a:t>
            </a:r>
            <a:r>
              <a:rPr lang="de-DE" sz="2000" dirty="0" err="1" smtClean="0">
                <a:latin typeface="Calibri" panose="020F0502020204030204" pitchFamily="34" charset="0"/>
              </a:rPr>
              <a:t>Sidestepanimation</a:t>
            </a:r>
            <a:r>
              <a:rPr lang="de-DE" sz="2000" dirty="0" smtClean="0">
                <a:latin typeface="Calibri" panose="020F0502020204030204" pitchFamily="34" charset="0"/>
              </a:rPr>
              <a:t> besteht im Wesentlichen aus 3 </a:t>
            </a:r>
            <a:r>
              <a:rPr lang="de-DE" sz="2000" dirty="0" err="1" smtClean="0">
                <a:latin typeface="Calibri" panose="020F0502020204030204" pitchFamily="34" charset="0"/>
              </a:rPr>
              <a:t>Keyframes</a:t>
            </a:r>
            <a:r>
              <a:rPr lang="de-DE" sz="2000" dirty="0" smtClean="0">
                <a:latin typeface="Calibri" panose="020F0502020204030204" pitchFamily="34" charset="0"/>
              </a:rPr>
              <a:t> der Figur; diese wurden schnell aneinander gereiht um einen actionreichen </a:t>
            </a:r>
            <a:r>
              <a:rPr lang="de-DE" sz="2000" dirty="0" err="1" smtClean="0">
                <a:latin typeface="Calibri" panose="020F0502020204030204" pitchFamily="34" charset="0"/>
              </a:rPr>
              <a:t>Shot</a:t>
            </a:r>
            <a:r>
              <a:rPr lang="de-DE" sz="2000" dirty="0" smtClean="0">
                <a:latin typeface="Calibri" panose="020F0502020204030204" pitchFamily="34" charset="0"/>
              </a:rPr>
              <a:t> herzustellen.</a:t>
            </a:r>
          </a:p>
        </p:txBody>
      </p:sp>
      <p:pic>
        <p:nvPicPr>
          <p:cNvPr id="1028" name="Picture 4" descr="C:\Users\Benny\Desktop\Youtube\sidestep real life.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553" y="3140968"/>
            <a:ext cx="3624404" cy="20387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563553" y="5292942"/>
            <a:ext cx="3624404" cy="923330"/>
          </a:xfrm>
          <a:prstGeom prst="rect">
            <a:avLst/>
          </a:prstGeom>
          <a:noFill/>
        </p:spPr>
        <p:txBody>
          <a:bodyPr wrap="square" rtlCol="0">
            <a:spAutoFit/>
          </a:bodyPr>
          <a:lstStyle/>
          <a:p>
            <a:r>
              <a:rPr lang="de-DE" dirty="0" smtClean="0">
                <a:latin typeface="Calibri" panose="020F0502020204030204" pitchFamily="34" charset="0"/>
              </a:rPr>
              <a:t>Fitnesstrainer, der Side </a:t>
            </a:r>
            <a:r>
              <a:rPr lang="de-DE" dirty="0" err="1" smtClean="0">
                <a:latin typeface="Calibri" panose="020F0502020204030204" pitchFamily="34" charset="0"/>
              </a:rPr>
              <a:t>Steps</a:t>
            </a:r>
            <a:r>
              <a:rPr lang="de-DE" dirty="0" smtClean="0">
                <a:latin typeface="Calibri" panose="020F0502020204030204" pitchFamily="34" charset="0"/>
              </a:rPr>
              <a:t> macht.</a:t>
            </a:r>
          </a:p>
          <a:p>
            <a:r>
              <a:rPr lang="de-DE" dirty="0" smtClean="0">
                <a:latin typeface="Calibri" panose="020F0502020204030204" pitchFamily="34" charset="0"/>
              </a:rPr>
              <a:t>Side </a:t>
            </a:r>
            <a:r>
              <a:rPr lang="de-DE" dirty="0" err="1" smtClean="0">
                <a:latin typeface="Calibri" panose="020F0502020204030204" pitchFamily="34" charset="0"/>
              </a:rPr>
              <a:t>Step</a:t>
            </a:r>
            <a:r>
              <a:rPr lang="de-DE" dirty="0" smtClean="0">
                <a:latin typeface="Calibri" panose="020F0502020204030204" pitchFamily="34" charset="0"/>
              </a:rPr>
              <a:t> Animation hat sich an diesem Video orientiert </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reus">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reus">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reus">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0</TotalTime>
  <Words>766</Words>
  <Application>Microsoft Office PowerPoint</Application>
  <PresentationFormat>Bildschirmpräsentation (4:3)</PresentationFormat>
  <Paragraphs>85</Paragraphs>
  <Slides>20</Slides>
  <Notes>1</Notes>
  <HiddenSlides>0</HiddenSlides>
  <MMClips>0</MMClips>
  <ScaleCrop>false</ScaleCrop>
  <HeadingPairs>
    <vt:vector size="4" baseType="variant">
      <vt:variant>
        <vt:lpstr>Design</vt:lpstr>
      </vt:variant>
      <vt:variant>
        <vt:i4>1</vt:i4>
      </vt:variant>
      <vt:variant>
        <vt:lpstr>Folientitel</vt:lpstr>
      </vt:variant>
      <vt:variant>
        <vt:i4>20</vt:i4>
      </vt:variant>
    </vt:vector>
  </HeadingPairs>
  <TitlesOfParts>
    <vt:vector size="21" baseType="lpstr">
      <vt:lpstr>Nereus</vt:lpstr>
      <vt:lpstr>One fit man -43</vt:lpstr>
      <vt:lpstr>Gliederung</vt:lpstr>
      <vt:lpstr>Finale Animation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Zeitplanung und realer Zeitverlauf im Vergleich</vt:lpstr>
      <vt:lpstr>Zeitplanung und realer Zeitverlauf im Vergleich</vt:lpstr>
      <vt:lpstr>Lessons Learned</vt:lpstr>
      <vt:lpstr>Planungspräsentation</vt:lpstr>
      <vt:lpstr>Quellen</vt:lpstr>
      <vt:lpstr>Danke für die Aufmerksamkeit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fit man -43</dc:title>
  <dc:creator>Benny</dc:creator>
  <cp:lastModifiedBy>Benny</cp:lastModifiedBy>
  <cp:revision>41</cp:revision>
  <dcterms:created xsi:type="dcterms:W3CDTF">2015-12-11T12:00:04Z</dcterms:created>
  <dcterms:modified xsi:type="dcterms:W3CDTF">2015-12-13T15:20:45Z</dcterms:modified>
</cp:coreProperties>
</file>